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6" r:id="rId2"/>
    <p:sldId id="257" r:id="rId3"/>
    <p:sldId id="311" r:id="rId4"/>
    <p:sldId id="343" r:id="rId5"/>
    <p:sldId id="308" r:id="rId6"/>
    <p:sldId id="259" r:id="rId7"/>
    <p:sldId id="260" r:id="rId8"/>
    <p:sldId id="261" r:id="rId9"/>
    <p:sldId id="262" r:id="rId10"/>
    <p:sldId id="263" r:id="rId11"/>
    <p:sldId id="312" r:id="rId12"/>
    <p:sldId id="341" r:id="rId13"/>
    <p:sldId id="266" r:id="rId14"/>
    <p:sldId id="313" r:id="rId15"/>
    <p:sldId id="267" r:id="rId16"/>
    <p:sldId id="268" r:id="rId17"/>
    <p:sldId id="269" r:id="rId18"/>
    <p:sldId id="270" r:id="rId19"/>
    <p:sldId id="272" r:id="rId20"/>
    <p:sldId id="344" r:id="rId21"/>
    <p:sldId id="273" r:id="rId22"/>
    <p:sldId id="275" r:id="rId23"/>
    <p:sldId id="342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329" r:id="rId33"/>
    <p:sldId id="309" r:id="rId34"/>
    <p:sldId id="310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330" r:id="rId50"/>
    <p:sldId id="298" r:id="rId51"/>
    <p:sldId id="299" r:id="rId52"/>
    <p:sldId id="300" r:id="rId53"/>
    <p:sldId id="301" r:id="rId54"/>
    <p:sldId id="302" r:id="rId55"/>
    <p:sldId id="303" r:id="rId56"/>
    <p:sldId id="314" r:id="rId57"/>
    <p:sldId id="315" r:id="rId58"/>
    <p:sldId id="331" r:id="rId59"/>
    <p:sldId id="323" r:id="rId60"/>
    <p:sldId id="328" r:id="rId61"/>
    <p:sldId id="322" r:id="rId62"/>
    <p:sldId id="324" r:id="rId63"/>
    <p:sldId id="325" r:id="rId64"/>
    <p:sldId id="326" r:id="rId65"/>
    <p:sldId id="332" r:id="rId66"/>
    <p:sldId id="327" r:id="rId67"/>
    <p:sldId id="316" r:id="rId68"/>
    <p:sldId id="317" r:id="rId69"/>
    <p:sldId id="334" r:id="rId70"/>
    <p:sldId id="321" r:id="rId71"/>
    <p:sldId id="318" r:id="rId72"/>
    <p:sldId id="304" r:id="rId73"/>
    <p:sldId id="305" r:id="rId74"/>
    <p:sldId id="306" r:id="rId75"/>
    <p:sldId id="307" r:id="rId76"/>
    <p:sldId id="340" r:id="rId77"/>
    <p:sldId id="339" r:id="rId78"/>
    <p:sldId id="345" r:id="rId79"/>
    <p:sldId id="346" r:id="rId80"/>
    <p:sldId id="347" r:id="rId8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294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14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DD9CF-1E58-4010-B5EB-3FE572E437A3}" type="datetimeFigureOut">
              <a:rPr lang="fr-BE" smtClean="0"/>
              <a:t>11-09-17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074EE-C5A6-4B92-B605-4AA762BD736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21901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074EE-C5A6-4B92-B605-4AA762BD7368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01991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Accueil</a:t>
            </a:r>
            <a:r>
              <a:rPr lang="fr-BE" baseline="0" dirty="0" smtClean="0"/>
              <a:t> par le Recteur de l’Université (Monsieur Van </a:t>
            </a:r>
            <a:r>
              <a:rPr lang="fr-BE" baseline="0" dirty="0" err="1" smtClean="0"/>
              <a:t>Haverbeke</a:t>
            </a:r>
            <a:r>
              <a:rPr lang="fr-BE" baseline="0" dirty="0" smtClean="0"/>
              <a:t>)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074EE-C5A6-4B92-B605-4AA762BD7368}" type="slidenum">
              <a:rPr lang="fr-BE" smtClean="0"/>
              <a:t>43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4161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14A42-73D3-446A-86CC-A604C8C0D5A4}" type="datetime1">
              <a:rPr lang="fr-BE" smtClean="0"/>
              <a:t>11-09-17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798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85068-EC59-4FD2-B09F-304405263849}" type="datetime1">
              <a:rPr lang="fr-BE" smtClean="0"/>
              <a:t>11-09-17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7570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C182-B294-4EE1-9BD8-BC5FDECD6A1D}" type="datetime1">
              <a:rPr lang="fr-BE" smtClean="0"/>
              <a:t>11-09-17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162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0ED2-4D9C-436E-BCE8-C2152DC37F9F}" type="datetime1">
              <a:rPr lang="fr-BE" smtClean="0"/>
              <a:t>11-09-17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9727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B4CE-3D77-4F34-BE34-63BACC805EB0}" type="datetime1">
              <a:rPr lang="fr-BE" smtClean="0"/>
              <a:t>11-09-17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66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6545-0B5B-4784-9AB6-49093C193028}" type="datetime1">
              <a:rPr lang="fr-BE" smtClean="0"/>
              <a:t>11-09-17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389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4FBF9-39F3-4F54-842F-85CB7C2EAA09}" type="datetime1">
              <a:rPr lang="fr-BE" smtClean="0"/>
              <a:t>11-09-17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6137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75264-E70C-4AFD-BB53-A975A94C9AFB}" type="datetime1">
              <a:rPr lang="fr-BE" smtClean="0"/>
              <a:t>11-09-17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0514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DA0D-7D0D-4F26-8446-4F3A171C5321}" type="datetime1">
              <a:rPr lang="fr-BE" smtClean="0"/>
              <a:t>11-09-17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242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BBE9-38E8-4248-9F5E-F9A14A1760D9}" type="datetime1">
              <a:rPr lang="fr-BE" smtClean="0"/>
              <a:t>11-09-17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3107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692F-5004-496C-9774-E932F4526F8D}" type="datetime1">
              <a:rPr lang="fr-BE" smtClean="0"/>
              <a:t>11-09-17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5636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B8A3C-F169-412D-82D9-6C61D7ADCD49}" type="datetime1">
              <a:rPr lang="fr-BE" smtClean="0"/>
              <a:t>11-09-17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588D1-0E65-4691-BCF8-164E97CFE5E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61216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//commons.wikimedia.org/wiki/File:ChicagoPileTeam.png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jewishcurrents.org/wp-content/uploads/2010/11/joseph_rotblat.jpg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hyperlink" Target="http://www.ihn-france.org/oiseau-bonheur/synopsis_dome_explication.html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hyperlink" Target="http://4.bp.blogspot.com/-l71e8gh-yvc/TsQKG4sC5XI/AAAAAAAAADA/XuwMKwiDYZ8/s1600/04.jpg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//commons.wikimedia.org/wiki/File:Localisation_nuclear_weapons.svg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//commons.wikimedia.org/wiki/File:Nuclear_weapon_programs_worldwide.svg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://fr.wikipedia.org/wiki/Uranium" TargetMode="External"/><Relationship Id="rId3" Type="http://schemas.openxmlformats.org/officeDocument/2006/relationships/hyperlink" Target="http://fr.wikipedia.org/wiki/Radioactivit%C3%A9" TargetMode="External"/><Relationship Id="rId7" Type="http://schemas.openxmlformats.org/officeDocument/2006/relationships/hyperlink" Target="http://fr.wikipedia.org/w/index.php?title=Plutonium_240&amp;action=edit&amp;redlink=1" TargetMode="External"/><Relationship Id="rId2" Type="http://schemas.openxmlformats.org/officeDocument/2006/relationships/hyperlink" Target="http://fr.wikipedia.org/wiki/%C3%89l%C3%A9ment_chimiqu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r.wikipedia.org/wiki/Radioactivit%C3%A9_%CE%B1" TargetMode="External"/><Relationship Id="rId5" Type="http://schemas.openxmlformats.org/officeDocument/2006/relationships/hyperlink" Target="http://fr.wikipedia.org/wiki/Plutonium_244" TargetMode="External"/><Relationship Id="rId4" Type="http://schemas.openxmlformats.org/officeDocument/2006/relationships/hyperlink" Target="http://fr.wikipedia.org/wiki/Demi-vie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BE" sz="8000" dirty="0" smtClean="0"/>
              <a:t>Le Parc </a:t>
            </a:r>
            <a:r>
              <a:rPr lang="fr-BE" sz="8000" dirty="0" err="1" smtClean="0"/>
              <a:t>Hibakusha</a:t>
            </a:r>
            <a:endParaRPr lang="fr-BE" sz="8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b="1" dirty="0" smtClean="0">
                <a:solidFill>
                  <a:schemeClr val="tx1"/>
                </a:solidFill>
              </a:rPr>
              <a:t>A la mémoire des survivants de Hiroshima, de Nagasaki </a:t>
            </a:r>
          </a:p>
          <a:p>
            <a:r>
              <a:rPr lang="fr-BE" b="1" dirty="0" smtClean="0">
                <a:solidFill>
                  <a:schemeClr val="tx1"/>
                </a:solidFill>
              </a:rPr>
              <a:t>et des essais nucléaires</a:t>
            </a:r>
            <a:endParaRPr lang="fr-BE" b="1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1020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10</a:t>
            </a:fld>
            <a:endParaRPr lang="fr-BE"/>
          </a:p>
        </p:txBody>
      </p:sp>
      <p:sp>
        <p:nvSpPr>
          <p:cNvPr id="3" name="Rectangle 2"/>
          <p:cNvSpPr/>
          <p:nvPr/>
        </p:nvSpPr>
        <p:spPr>
          <a:xfrm>
            <a:off x="7169113" y="80545"/>
            <a:ext cx="1944216" cy="324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b="1" dirty="0" smtClean="0"/>
              <a:t>19 avril 1945</a:t>
            </a:r>
            <a:endParaRPr lang="fr-BE" sz="2400" b="1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605" y="-243408"/>
            <a:ext cx="9220606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42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19563" cy="640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6953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76456" y="6352853"/>
            <a:ext cx="370383" cy="365125"/>
          </a:xfrm>
        </p:spPr>
        <p:txBody>
          <a:bodyPr/>
          <a:lstStyle/>
          <a:p>
            <a:fld id="{B19588D1-0E65-4691-BCF8-164E97CFE5EE}" type="slidenum">
              <a:rPr lang="fr-BE" smtClean="0"/>
              <a:t>12</a:t>
            </a:fld>
            <a:endParaRPr lang="fr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5" y="260648"/>
            <a:ext cx="4916621" cy="647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 flipH="1">
            <a:off x="3097548" y="208713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320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04531" y="1659672"/>
            <a:ext cx="893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i="1" dirty="0" smtClean="0">
                <a:solidFill>
                  <a:schemeClr val="bg1"/>
                </a:solidFill>
              </a:rPr>
              <a:t>Niigata</a:t>
            </a:r>
            <a:endParaRPr lang="fr-BE" sz="1600" i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nezumi.dumousseau.free.fr/japon/j2/hiro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2661"/>
            <a:ext cx="2360788" cy="246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68691" y="2590096"/>
            <a:ext cx="29523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i="1" dirty="0"/>
              <a:t>Harry Truman (1884-1972)</a:t>
            </a:r>
            <a:br>
              <a:rPr lang="fr-BE" i="1" dirty="0"/>
            </a:br>
            <a:r>
              <a:rPr lang="fr-BE" i="1" dirty="0"/>
              <a:t>Président des USA 1945-1953</a:t>
            </a:r>
            <a:endParaRPr lang="fr-BE" dirty="0"/>
          </a:p>
        </p:txBody>
      </p:sp>
      <p:sp>
        <p:nvSpPr>
          <p:cNvPr id="8" name="Rectangle 7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i="1" dirty="0"/>
              <a:t>Harry Truman (1884-1972)</a:t>
            </a:r>
            <a:br>
              <a:rPr lang="fr-BE" i="1" dirty="0"/>
            </a:br>
            <a:r>
              <a:rPr lang="fr-BE" i="1" dirty="0"/>
              <a:t>Président des USA 1945-1953</a:t>
            </a:r>
            <a:endParaRPr lang="fr-BE" dirty="0"/>
          </a:p>
        </p:txBody>
      </p:sp>
      <p:pic>
        <p:nvPicPr>
          <p:cNvPr id="1030" name="Picture 6" descr="http://upload.wikimedia.org/wikipedia/commons/thumb/3/37/Leslie_Groves.jpg/220px-Leslie_Grov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681" y="3429000"/>
            <a:ext cx="2095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123681" y="6086927"/>
            <a:ext cx="2273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Groves (1896 </a:t>
            </a:r>
            <a:r>
              <a:rPr lang="en-US" dirty="0"/>
              <a:t>– </a:t>
            </a:r>
            <a:r>
              <a:rPr lang="en-US" dirty="0" smtClean="0"/>
              <a:t>1970)</a:t>
            </a:r>
          </a:p>
          <a:p>
            <a:r>
              <a:rPr lang="en-US" dirty="0" err="1" smtClean="0"/>
              <a:t>Général</a:t>
            </a:r>
            <a:r>
              <a:rPr lang="en-US" dirty="0" smtClean="0"/>
              <a:t> (1919 – 1948)</a:t>
            </a:r>
            <a:endParaRPr lang="fr-BE" dirty="0"/>
          </a:p>
        </p:txBody>
      </p:sp>
      <p:sp>
        <p:nvSpPr>
          <p:cNvPr id="3" name="Ellipse 2"/>
          <p:cNvSpPr/>
          <p:nvPr/>
        </p:nvSpPr>
        <p:spPr>
          <a:xfrm>
            <a:off x="323529" y="476672"/>
            <a:ext cx="2693216" cy="7200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b="1" dirty="0" smtClean="0"/>
              <a:t>12 mai 1945</a:t>
            </a:r>
            <a:endParaRPr lang="fr-BE" sz="2400" b="1" dirty="0"/>
          </a:p>
        </p:txBody>
      </p:sp>
      <p:sp>
        <p:nvSpPr>
          <p:cNvPr id="9" name="Ellipse 8"/>
          <p:cNvSpPr/>
          <p:nvPr/>
        </p:nvSpPr>
        <p:spPr>
          <a:xfrm>
            <a:off x="7219181" y="3496952"/>
            <a:ext cx="1801839" cy="22363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25 avril, mise au courant de Truman du projet Manhattan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1725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13</a:t>
            </a:fld>
            <a:endParaRPr lang="fr-BE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" y="332656"/>
            <a:ext cx="9147291" cy="626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65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" y="332656"/>
            <a:ext cx="917549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14</a:t>
            </a:fld>
            <a:endParaRPr lang="fr-BE"/>
          </a:p>
        </p:txBody>
      </p:sp>
      <p:sp>
        <p:nvSpPr>
          <p:cNvPr id="3" name="ZoneTexte 2"/>
          <p:cNvSpPr txBox="1"/>
          <p:nvPr/>
        </p:nvSpPr>
        <p:spPr>
          <a:xfrm>
            <a:off x="7856555" y="630002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Plutonium</a:t>
            </a:r>
            <a:endParaRPr lang="fr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92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7" y="476672"/>
            <a:ext cx="9302932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9487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16</a:t>
            </a:fld>
            <a:endParaRPr lang="fr-BE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0" y="332656"/>
            <a:ext cx="9144000" cy="625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5796136" y="6012437"/>
            <a:ext cx="2952328" cy="6206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>
                <a:solidFill>
                  <a:schemeClr val="bg1"/>
                </a:solidFill>
              </a:rPr>
              <a:t>Uranium</a:t>
            </a:r>
            <a:endParaRPr lang="fr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7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4665"/>
            <a:ext cx="9144000" cy="601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5745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5" y="188640"/>
            <a:ext cx="915213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6393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7"/>
            <a:ext cx="9144000" cy="621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1964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51608" cy="579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3828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20</a:t>
            </a:fld>
            <a:endParaRPr lang="fr-B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52" y="332656"/>
            <a:ext cx="8764339" cy="624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36712"/>
            <a:ext cx="32067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9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7" y="404664"/>
            <a:ext cx="9128447" cy="619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2815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856984" cy="601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238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23</a:t>
            </a:fld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323528" y="332656"/>
            <a:ext cx="84249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800" b="1" dirty="0"/>
              <a:t>8 août 1945 : l'URSS </a:t>
            </a:r>
            <a:r>
              <a:rPr lang="fr-BE" sz="2800" b="1" dirty="0" smtClean="0"/>
              <a:t>(Joseph Staline) </a:t>
            </a:r>
          </a:p>
          <a:p>
            <a:pPr algn="ctr"/>
            <a:r>
              <a:rPr lang="fr-BE" sz="2800" b="1" dirty="0" smtClean="0"/>
              <a:t>déclare </a:t>
            </a:r>
            <a:r>
              <a:rPr lang="fr-BE" sz="2800" b="1" dirty="0"/>
              <a:t>la guerre au Japon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pic>
        <p:nvPicPr>
          <p:cNvPr id="2052" name="Picture 4" descr="http://upload.wikimedia.org/wikipedia/commons/b/b0/YKurDesant-go_to_shi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47188"/>
            <a:ext cx="5328592" cy="477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3529" y="6321941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Soldats soviétiques embarquant pour les </a:t>
            </a:r>
            <a:r>
              <a:rPr lang="fr-FR" dirty="0" smtClean="0"/>
              <a:t>îles Kouriles.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5868144" y="2503403"/>
            <a:ext cx="30243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L'</a:t>
            </a:r>
            <a:r>
              <a:rPr lang="fr-FR" b="1" dirty="0"/>
              <a:t>invasion des Îles Kouriles</a:t>
            </a:r>
            <a:r>
              <a:rPr lang="fr-FR" dirty="0"/>
              <a:t> est une opération amphibie lancée par l'Armée rouge pendant la deuxième moitié du mois d'août 1945 dans le cadre de leur offensive stratégique </a:t>
            </a:r>
            <a:r>
              <a:rPr lang="fr-FR" dirty="0" smtClean="0"/>
              <a:t>en </a:t>
            </a:r>
            <a:r>
              <a:rPr lang="fr-FR" dirty="0"/>
              <a:t>Manchourie et qui se termina le 3 septembre 1945 par l'occupation de l'archipel.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288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24</a:t>
            </a:fld>
            <a:endParaRPr lang="fr-B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4227379" cy="287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827584" y="4864220"/>
            <a:ext cx="2232248" cy="464201"/>
          </a:xfrm>
          <a:prstGeom prst="round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Plutonium</a:t>
            </a:r>
            <a:endParaRPr lang="fr-B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524" y="190225"/>
            <a:ext cx="4916621" cy="647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69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8952235" cy="630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25</a:t>
            </a:fld>
            <a:endParaRPr lang="fr-BE"/>
          </a:p>
        </p:txBody>
      </p:sp>
      <p:sp>
        <p:nvSpPr>
          <p:cNvPr id="3" name="Rectangle 2"/>
          <p:cNvSpPr/>
          <p:nvPr/>
        </p:nvSpPr>
        <p:spPr>
          <a:xfrm>
            <a:off x="5652120" y="692696"/>
            <a:ext cx="2880320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b="1" dirty="0" smtClean="0">
                <a:solidFill>
                  <a:schemeClr val="bg1"/>
                </a:solidFill>
              </a:rPr>
              <a:t>9 août 1945</a:t>
            </a:r>
            <a:endParaRPr lang="fr-B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17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4664"/>
            <a:ext cx="9165179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2099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03807"/>
            <a:ext cx="8812981" cy="675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717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388938"/>
            <a:ext cx="8113713" cy="608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6395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" y="241963"/>
            <a:ext cx="920505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497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" y="-28575"/>
            <a:ext cx="9780588" cy="692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0381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8964488" cy="6089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1389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31</a:t>
            </a:fld>
            <a:endParaRPr lang="fr-BE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6" y="260648"/>
            <a:ext cx="9152940" cy="627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1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293" y="404664"/>
            <a:ext cx="871296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i="1" dirty="0" err="1" smtClean="0"/>
              <a:t>Mordechaï</a:t>
            </a:r>
            <a:r>
              <a:rPr lang="fr-BE" sz="4400" b="1" i="1" dirty="0" smtClean="0"/>
              <a:t>  VANUNU </a:t>
            </a:r>
          </a:p>
          <a:p>
            <a:pPr algn="ctr"/>
            <a:endParaRPr lang="fr-BE" sz="2400" b="1" i="1" dirty="0" smtClean="0"/>
          </a:p>
          <a:p>
            <a:pPr algn="ctr"/>
            <a:r>
              <a:rPr lang="fr-BE" sz="3600" b="1" i="1" dirty="0" smtClean="0"/>
              <a:t>est le technicien de la centrale nucléaire </a:t>
            </a:r>
          </a:p>
          <a:p>
            <a:pPr algn="ctr"/>
            <a:r>
              <a:rPr lang="fr-BE" sz="3600" b="1" i="1" dirty="0" smtClean="0"/>
              <a:t>de Dimona qui fut kidnappé par le Mossad </a:t>
            </a:r>
          </a:p>
          <a:p>
            <a:pPr algn="ctr"/>
            <a:r>
              <a:rPr lang="fr-BE" sz="3600" b="1" i="1" dirty="0" smtClean="0"/>
              <a:t>et ensuite emprisonné pour avoir dénoncé publiquement la fabrication d’armes atomiques par Israël.</a:t>
            </a:r>
          </a:p>
          <a:p>
            <a:pPr algn="ctr"/>
            <a:endParaRPr lang="fr-BE" sz="2400" b="1" i="1" dirty="0"/>
          </a:p>
          <a:p>
            <a:pPr algn="ctr"/>
            <a:r>
              <a:rPr lang="fr-BE" sz="3600" b="1" i="1" dirty="0" smtClean="0"/>
              <a:t>Il a été condamné à 18 ans de prison pour « espionnage », </a:t>
            </a:r>
          </a:p>
          <a:p>
            <a:pPr algn="ctr"/>
            <a:r>
              <a:rPr lang="fr-BE" sz="3600" b="1" i="1" dirty="0" smtClean="0"/>
              <a:t>il a passé 11,5 ans dans un total isolement.</a:t>
            </a:r>
            <a:endParaRPr lang="fr-BE" sz="3600" b="1" i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1215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ews.bbc.co.uk/media/images/40065000/jpg/_40065401_vanunu-hand-ap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075" y="3023375"/>
            <a:ext cx="5218925" cy="382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3.bp.blogspot.com/_CVfy1pHC91k/TENMDEe5NkI/AAAAAAAAAD4/A_IUnFxvewo/s1600/vanun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7642"/>
            <a:ext cx="6084168" cy="347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voltairenet.org/local/cache-vignettes/L390xH293/390-20-024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843" y="-16457"/>
            <a:ext cx="3954115" cy="297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nuclearweaponarchive.org/Israel/Dimona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3" y="3484310"/>
            <a:ext cx="4089756" cy="339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403647" y="2837979"/>
            <a:ext cx="3993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2800" b="1" dirty="0" err="1" smtClean="0">
                <a:solidFill>
                  <a:schemeClr val="bg1"/>
                </a:solidFill>
              </a:rPr>
              <a:t>Mordechaï</a:t>
            </a:r>
            <a:r>
              <a:rPr lang="fr-BE" sz="2800" b="1" dirty="0" smtClean="0">
                <a:solidFill>
                  <a:schemeClr val="bg1"/>
                </a:solidFill>
              </a:rPr>
              <a:t> </a:t>
            </a:r>
            <a:r>
              <a:rPr lang="fr-BE" sz="3600" b="1" dirty="0" err="1" smtClean="0">
                <a:solidFill>
                  <a:schemeClr val="bg1"/>
                </a:solidFill>
              </a:rPr>
              <a:t>Vanunu</a:t>
            </a:r>
            <a:endParaRPr lang="fr-BE" sz="2800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6868" y="6042423"/>
            <a:ext cx="4122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Dôme du réacteur </a:t>
            </a:r>
          </a:p>
          <a:p>
            <a:pPr algn="ctr"/>
            <a:r>
              <a:rPr lang="fr-BE" sz="2400" b="1" dirty="0" smtClean="0"/>
              <a:t>de la centrale de Dimona</a:t>
            </a:r>
            <a:endParaRPr lang="fr-BE" sz="2400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1818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ilviacattori.net/IMG/jpg/vanunu-times-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92"/>
            <a:ext cx="9229064" cy="682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34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4440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6672"/>
            <a:ext cx="912619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6000" b="1" dirty="0" smtClean="0"/>
              <a:t>Mai 1989</a:t>
            </a:r>
          </a:p>
          <a:p>
            <a:pPr algn="ctr"/>
            <a:endParaRPr lang="fr-BE" sz="6000" b="1" i="1" dirty="0" smtClean="0"/>
          </a:p>
          <a:p>
            <a:pPr algn="ctr"/>
            <a:r>
              <a:rPr lang="fr-BE" sz="6000" b="1" i="1" dirty="0" smtClean="0"/>
              <a:t>Création du Parc </a:t>
            </a:r>
            <a:r>
              <a:rPr lang="fr-BE" sz="6000" b="1" i="1" dirty="0" err="1" smtClean="0"/>
              <a:t>Hibakusha</a:t>
            </a:r>
            <a:r>
              <a:rPr lang="fr-BE" sz="6000" b="1" i="1" dirty="0" smtClean="0"/>
              <a:t> </a:t>
            </a:r>
          </a:p>
          <a:p>
            <a:pPr algn="ctr"/>
            <a:r>
              <a:rPr lang="fr-BE" sz="6000" b="1" i="1" dirty="0" smtClean="0"/>
              <a:t>à la mémoire des victimes </a:t>
            </a:r>
          </a:p>
          <a:p>
            <a:pPr algn="ctr"/>
            <a:r>
              <a:rPr lang="fr-BE" sz="6000" b="1" i="1" dirty="0" smtClean="0"/>
              <a:t>d’Hiroshima, de Nagasaki </a:t>
            </a:r>
          </a:p>
          <a:p>
            <a:pPr algn="ctr"/>
            <a:r>
              <a:rPr lang="fr-BE" sz="6000" b="1" i="1" dirty="0" smtClean="0"/>
              <a:t>et des essais nucléaires</a:t>
            </a:r>
            <a:endParaRPr lang="fr-BE" sz="6000" b="1" i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35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11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940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01" y="404664"/>
            <a:ext cx="9108827" cy="606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37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9368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11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38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6685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68" y="404664"/>
            <a:ext cx="917733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39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9481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4</a:t>
            </a:fld>
            <a:endParaRPr lang="fr-BE"/>
          </a:p>
        </p:txBody>
      </p:sp>
      <p:pic>
        <p:nvPicPr>
          <p:cNvPr id="5" name="Picture 2" descr="http://upload.wikimedia.org/wikipedia/commons/1/1c/ChicagoPileTeam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7" y="21586"/>
            <a:ext cx="9177914" cy="688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/>
          <p:cNvSpPr/>
          <p:nvPr/>
        </p:nvSpPr>
        <p:spPr>
          <a:xfrm>
            <a:off x="1425535" y="1531807"/>
            <a:ext cx="1008112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400"/>
          </a:p>
        </p:txBody>
      </p:sp>
      <p:sp>
        <p:nvSpPr>
          <p:cNvPr id="7" name="Ellipse 6"/>
          <p:cNvSpPr/>
          <p:nvPr/>
        </p:nvSpPr>
        <p:spPr>
          <a:xfrm>
            <a:off x="6322079" y="1171767"/>
            <a:ext cx="1008112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4400"/>
          </a:p>
        </p:txBody>
      </p:sp>
      <p:sp>
        <p:nvSpPr>
          <p:cNvPr id="8" name="ZoneTexte 7"/>
          <p:cNvSpPr txBox="1"/>
          <p:nvPr/>
        </p:nvSpPr>
        <p:spPr>
          <a:xfrm>
            <a:off x="29176" y="5495432"/>
            <a:ext cx="9149630" cy="136960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700" dirty="0">
                <a:solidFill>
                  <a:srgbClr val="C00000"/>
                </a:solidFill>
              </a:rPr>
              <a:t>L’équipe </a:t>
            </a:r>
            <a:r>
              <a:rPr lang="fr-FR" sz="2700" dirty="0" smtClean="0">
                <a:solidFill>
                  <a:srgbClr val="C00000"/>
                </a:solidFill>
              </a:rPr>
              <a:t>qui a fabriqué la première </a:t>
            </a:r>
            <a:r>
              <a:rPr lang="fr-FR" sz="2700" dirty="0">
                <a:solidFill>
                  <a:srgbClr val="C00000"/>
                </a:solidFill>
              </a:rPr>
              <a:t>pile nucléaire à</a:t>
            </a:r>
            <a:r>
              <a:rPr lang="fr-FR" sz="2700" dirty="0" smtClean="0">
                <a:solidFill>
                  <a:srgbClr val="C00000"/>
                </a:solidFill>
              </a:rPr>
              <a:t> </a:t>
            </a:r>
            <a:r>
              <a:rPr lang="fr-FR" sz="2700" dirty="0">
                <a:solidFill>
                  <a:srgbClr val="C00000"/>
                </a:solidFill>
              </a:rPr>
              <a:t>Chicago </a:t>
            </a:r>
            <a:r>
              <a:rPr lang="fr-FR" sz="2700" dirty="0" smtClean="0">
                <a:solidFill>
                  <a:srgbClr val="C00000"/>
                </a:solidFill>
              </a:rPr>
              <a:t>avec</a:t>
            </a:r>
          </a:p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Enrico Fermi et Léo </a:t>
            </a:r>
            <a:r>
              <a:rPr lang="fr-FR" sz="2800" dirty="0" err="1" smtClean="0">
                <a:solidFill>
                  <a:schemeClr val="bg1"/>
                </a:solidFill>
              </a:rPr>
              <a:t>Szilárd</a:t>
            </a:r>
            <a:r>
              <a:rPr lang="fr-FR" sz="28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fr-FR" sz="2800" dirty="0" smtClean="0">
                <a:solidFill>
                  <a:srgbClr val="C00000"/>
                </a:solidFill>
              </a:rPr>
              <a:t>Ils ont déposé </a:t>
            </a:r>
            <a:r>
              <a:rPr lang="fr-FR" sz="2800" dirty="0">
                <a:solidFill>
                  <a:srgbClr val="C00000"/>
                </a:solidFill>
              </a:rPr>
              <a:t>le brevet du réacteur </a:t>
            </a:r>
            <a:r>
              <a:rPr lang="fr-FR" sz="2800" dirty="0" smtClean="0">
                <a:solidFill>
                  <a:srgbClr val="C00000"/>
                </a:solidFill>
              </a:rPr>
              <a:t>nucléaire</a:t>
            </a:r>
            <a:endParaRPr lang="fr-BE" sz="2800" dirty="0">
              <a:solidFill>
                <a:srgbClr val="C000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5818023" y="2467911"/>
            <a:ext cx="648072" cy="35876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2289631" y="2827951"/>
            <a:ext cx="1152128" cy="32276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numéro de diapositive 3"/>
          <p:cNvSpPr txBox="1">
            <a:spLocks/>
          </p:cNvSpPr>
          <p:nvPr/>
        </p:nvSpPr>
        <p:spPr>
          <a:xfrm>
            <a:off x="6575087" y="640337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588D1-0E65-4691-BCF8-164E97CFE5EE}" type="slidenum">
              <a:rPr lang="fr-BE" smtClean="0"/>
              <a:pPr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8228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610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40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6608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96752"/>
            <a:ext cx="91588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5400" b="1" dirty="0" smtClean="0"/>
              <a:t>27 mai 1989</a:t>
            </a:r>
          </a:p>
          <a:p>
            <a:pPr algn="ctr"/>
            <a:endParaRPr lang="fr-BE" sz="5400" b="1" dirty="0" smtClean="0"/>
          </a:p>
          <a:p>
            <a:pPr algn="ctr"/>
            <a:r>
              <a:rPr lang="fr-BE" sz="5400" b="1" i="1" dirty="0" smtClean="0"/>
              <a:t>Visite de 4 femmes </a:t>
            </a:r>
            <a:r>
              <a:rPr lang="fr-BE" sz="5400" b="1" i="1" dirty="0" err="1" smtClean="0"/>
              <a:t>Hibakusha</a:t>
            </a:r>
            <a:r>
              <a:rPr lang="fr-BE" sz="5400" b="1" i="1" dirty="0" smtClean="0"/>
              <a:t> dont </a:t>
            </a:r>
            <a:r>
              <a:rPr lang="fr-BE" sz="5400" b="1" i="1" dirty="0" err="1" smtClean="0"/>
              <a:t>Shizuko</a:t>
            </a:r>
            <a:r>
              <a:rPr lang="fr-BE" sz="5400" b="1" i="1" dirty="0" smtClean="0"/>
              <a:t> </a:t>
            </a:r>
            <a:r>
              <a:rPr lang="fr-BE" sz="5400" b="1" i="1" dirty="0" err="1" smtClean="0"/>
              <a:t>Takagi</a:t>
            </a:r>
            <a:endParaRPr lang="fr-BE" sz="5400" b="1" i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41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9900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42</a:t>
            </a:fld>
            <a:endParaRPr lang="fr-BE"/>
          </a:p>
        </p:txBody>
      </p:sp>
      <p:pic>
        <p:nvPicPr>
          <p:cNvPr id="4" name="Image 3" descr="C:\Users\umons\Pictures\Page 1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1" t="5419" r="38347" b="51962"/>
          <a:stretch/>
        </p:blipFill>
        <p:spPr bwMode="auto">
          <a:xfrm>
            <a:off x="467544" y="0"/>
            <a:ext cx="4767436" cy="68720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 descr="C:\Users\umons\Pictures\Page 1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 t="19461" r="2644" b="60338"/>
          <a:stretch/>
        </p:blipFill>
        <p:spPr bwMode="auto">
          <a:xfrm>
            <a:off x="5652120" y="1650876"/>
            <a:ext cx="3068340" cy="3362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560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2656"/>
            <a:ext cx="9144000" cy="618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43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8252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2" y="404664"/>
            <a:ext cx="9126708" cy="6196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44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7089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11" y="1556792"/>
            <a:ext cx="91440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7200" b="1" dirty="0" smtClean="0"/>
              <a:t>1989</a:t>
            </a:r>
          </a:p>
          <a:p>
            <a:pPr algn="ctr"/>
            <a:endParaRPr lang="fr-BE" sz="6000" b="1" dirty="0" smtClean="0"/>
          </a:p>
          <a:p>
            <a:endParaRPr lang="fr-BE" dirty="0" smtClean="0"/>
          </a:p>
          <a:p>
            <a:pPr algn="ctr"/>
            <a:r>
              <a:rPr lang="fr-BE" sz="5000" b="1" i="1" dirty="0" smtClean="0"/>
              <a:t>Visite du Parc par les étudiants </a:t>
            </a:r>
          </a:p>
          <a:p>
            <a:pPr algn="ctr"/>
            <a:r>
              <a:rPr lang="fr-BE" sz="5000" b="1" i="1" dirty="0" smtClean="0"/>
              <a:t>de l’Université de Mons</a:t>
            </a:r>
            <a:endParaRPr lang="fr-BE" sz="5000" b="1" i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45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0033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97" y="332656"/>
            <a:ext cx="9144000" cy="617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46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2078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3"/>
            <a:ext cx="9142838" cy="620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47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6833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92696"/>
            <a:ext cx="91440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6000" b="1" dirty="0" smtClean="0"/>
              <a:t>19 octobre 1990</a:t>
            </a:r>
          </a:p>
          <a:p>
            <a:pPr algn="ctr"/>
            <a:endParaRPr lang="fr-BE" sz="6000" b="1" dirty="0" smtClean="0"/>
          </a:p>
          <a:p>
            <a:endParaRPr lang="fr-BE" dirty="0" smtClean="0"/>
          </a:p>
          <a:p>
            <a:pPr algn="ctr"/>
            <a:r>
              <a:rPr lang="fr-BE" sz="3600" b="1" i="1" dirty="0" smtClean="0"/>
              <a:t>Inauguration officielle </a:t>
            </a:r>
          </a:p>
          <a:p>
            <a:pPr algn="ctr"/>
            <a:r>
              <a:rPr lang="fr-BE" sz="3600" b="1" i="1" dirty="0" smtClean="0"/>
              <a:t>du Parc </a:t>
            </a:r>
            <a:r>
              <a:rPr lang="fr-BE" sz="3600" b="1" i="1" dirty="0" err="1" smtClean="0"/>
              <a:t>Hibakusha</a:t>
            </a:r>
            <a:r>
              <a:rPr lang="fr-BE" sz="3600" b="1" i="1" dirty="0" smtClean="0"/>
              <a:t> </a:t>
            </a:r>
          </a:p>
          <a:p>
            <a:pPr algn="ctr"/>
            <a:r>
              <a:rPr lang="fr-BE" sz="3600" b="1" i="1" dirty="0" smtClean="0"/>
              <a:t>par le ministre de l’URSS, les ambassadeurs irlandais et belge ainsi que </a:t>
            </a:r>
            <a:r>
              <a:rPr lang="fr-BE" sz="3600" b="1" i="1" dirty="0" err="1" smtClean="0"/>
              <a:t>Shizuko</a:t>
            </a:r>
            <a:r>
              <a:rPr lang="fr-BE" sz="3600" b="1" i="1" dirty="0" smtClean="0"/>
              <a:t> </a:t>
            </a:r>
            <a:r>
              <a:rPr lang="fr-BE" sz="3600" b="1" i="1" dirty="0" err="1" smtClean="0"/>
              <a:t>Takagi</a:t>
            </a:r>
            <a:r>
              <a:rPr lang="fr-BE" sz="3600" b="1" i="1" dirty="0" smtClean="0"/>
              <a:t> </a:t>
            </a:r>
          </a:p>
          <a:p>
            <a:pPr algn="ctr"/>
            <a:r>
              <a:rPr lang="fr-BE" sz="3600" b="1" i="1" dirty="0" smtClean="0"/>
              <a:t>accompagné d’un Shaman</a:t>
            </a:r>
            <a:endParaRPr lang="fr-BE" sz="3600" b="1" i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48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528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49</a:t>
            </a:fld>
            <a:endParaRPr lang="fr-BE"/>
          </a:p>
        </p:txBody>
      </p:sp>
      <p:pic>
        <p:nvPicPr>
          <p:cNvPr id="6" name="Image 5" descr="C:\Users\umons\Pictures\Page 1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t="7511" r="18830" b="64496"/>
          <a:stretch/>
        </p:blipFill>
        <p:spPr bwMode="auto">
          <a:xfrm>
            <a:off x="423743" y="1124744"/>
            <a:ext cx="8280920" cy="46845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709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eilatgordinlevitan.com/warsaw/w_pix/stories/090109_29_b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98"/>
          <a:stretch/>
        </p:blipFill>
        <p:spPr bwMode="auto">
          <a:xfrm>
            <a:off x="-17024" y="3284984"/>
            <a:ext cx="5013908" cy="354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oseph_rotblat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113"/>
            <a:ext cx="4231902" cy="325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ooks.google.com/books?id=dvsoAQAAMAAJ&amp;printsec=frontcover&amp;img=1&amp;zoom=1&amp;imgtk=AFLRE70YPDuMXuGlZAWZlUrq5HeFRdi3jNxG7ultFEvtXSuaVOPD6NKTQt3H2_gEsE0UDfLAsQ3ZlA9u4GNF4XDMKNtVEjSDHjkkWdIklW9Jg_FnEr9ZhwJvBPUPaatKYSPv_Cz2APu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-22061"/>
            <a:ext cx="3162818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rticipants in the first Pugwash Conference, Pugwash, Nova Scotia, 19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328" y="4077072"/>
            <a:ext cx="4126511" cy="275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5</a:t>
            </a:fld>
            <a:endParaRPr lang="fr-BE"/>
          </a:p>
        </p:txBody>
      </p:sp>
      <p:sp>
        <p:nvSpPr>
          <p:cNvPr id="5" name="Ellipse 4"/>
          <p:cNvSpPr/>
          <p:nvPr/>
        </p:nvSpPr>
        <p:spPr>
          <a:xfrm>
            <a:off x="7236296" y="4055011"/>
            <a:ext cx="504056" cy="5261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726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6" y="260648"/>
            <a:ext cx="9144000" cy="619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50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4076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474"/>
            <a:ext cx="9144000" cy="615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51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0840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2657"/>
            <a:ext cx="9144000" cy="606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52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4318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95279"/>
            <a:ext cx="9144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6600" b="1" dirty="0" smtClean="0"/>
              <a:t>3 octobre 1993</a:t>
            </a:r>
          </a:p>
          <a:p>
            <a:pPr algn="ctr"/>
            <a:endParaRPr lang="fr-BE" sz="6600" b="1" dirty="0" smtClean="0"/>
          </a:p>
          <a:p>
            <a:pPr algn="ctr"/>
            <a:r>
              <a:rPr lang="fr-BE" sz="6600" b="1" dirty="0" smtClean="0"/>
              <a:t>Essai chinois</a:t>
            </a:r>
          </a:p>
          <a:p>
            <a:pPr algn="ctr"/>
            <a:endParaRPr lang="fr-BE" sz="6600" b="1" dirty="0" smtClean="0"/>
          </a:p>
          <a:p>
            <a:pPr algn="ctr"/>
            <a:r>
              <a:rPr lang="fr-BE" sz="6600" b="1" dirty="0" smtClean="0"/>
              <a:t>Cérémonie le 24 octobre</a:t>
            </a:r>
            <a:endParaRPr lang="fr-BE" sz="6600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53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1964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22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54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369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0" y="188640"/>
            <a:ext cx="9138926" cy="6255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55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7056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t="38806" r="4723" b="22587"/>
          <a:stretch/>
        </p:blipFill>
        <p:spPr>
          <a:xfrm>
            <a:off x="5645593" y="4432506"/>
            <a:ext cx="3513215" cy="2425494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56</a:t>
            </a:fld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6" b="5720"/>
          <a:stretch/>
        </p:blipFill>
        <p:spPr>
          <a:xfrm>
            <a:off x="6109" y="554"/>
            <a:ext cx="6254008" cy="68574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t="38806" r="4723" b="22587"/>
          <a:stretch/>
        </p:blipFill>
        <p:spPr>
          <a:xfrm>
            <a:off x="5645593" y="4011931"/>
            <a:ext cx="3513215" cy="242549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645592" y="6042391"/>
            <a:ext cx="3498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>
                <a:solidFill>
                  <a:schemeClr val="bg1"/>
                </a:solidFill>
              </a:rPr>
              <a:t>Départ de Bruxelles – janvier 1995</a:t>
            </a:r>
            <a:endParaRPr lang="fr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55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57</a:t>
            </a:fld>
            <a:endParaRPr lang="fr-BE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45666" r="4947" b="22377"/>
          <a:stretch/>
        </p:blipFill>
        <p:spPr>
          <a:xfrm>
            <a:off x="0" y="692695"/>
            <a:ext cx="9165090" cy="520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7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58</a:t>
            </a:fld>
            <a:endParaRPr lang="fr-BE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2" t="70050" r="25856" b="7279"/>
          <a:stretch/>
        </p:blipFill>
        <p:spPr>
          <a:xfrm>
            <a:off x="0" y="548680"/>
            <a:ext cx="9175846" cy="54006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1846" y="628764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Entrée du P.C. de contrôle de la base de Taverny</a:t>
            </a:r>
            <a:endParaRPr lang="fr-BE" sz="2400" b="1" dirty="0"/>
          </a:p>
        </p:txBody>
      </p:sp>
    </p:spTree>
    <p:extLst>
      <p:ext uri="{BB962C8B-B14F-4D97-AF65-F5344CB8AC3E}">
        <p14:creationId xmlns:p14="http://schemas.microsoft.com/office/powerpoint/2010/main" val="71607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OLYNÉSIE FRANÇAISE, 1968. Alors qu’en arrière-plan se déroule un tir nucléaire atmosphérique, ce jeune soldat qui effectue son service militaire pose sans protection sur le pont d’un navire de l’armée.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8"/>
          <a:stretch/>
        </p:blipFill>
        <p:spPr bwMode="auto">
          <a:xfrm>
            <a:off x="-8181" y="30190"/>
            <a:ext cx="9152182" cy="419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6436" y="4437112"/>
            <a:ext cx="90575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800" b="1" dirty="0"/>
              <a:t>POLYNÉSIE FRANÇAISE, 1968. </a:t>
            </a:r>
            <a:endParaRPr lang="fr-BE" sz="2800" b="1" dirty="0" smtClean="0"/>
          </a:p>
          <a:p>
            <a:pPr algn="ctr"/>
            <a:r>
              <a:rPr lang="fr-BE" sz="2800" b="1" dirty="0" smtClean="0"/>
              <a:t>Alors </a:t>
            </a:r>
            <a:r>
              <a:rPr lang="fr-BE" sz="2800" b="1" dirty="0"/>
              <a:t>qu’en arrière-plan se déroule un tir nucléaire atmosphérique, ce jeune soldat </a:t>
            </a:r>
            <a:endParaRPr lang="fr-BE" sz="2800" b="1" dirty="0" smtClean="0"/>
          </a:p>
          <a:p>
            <a:pPr algn="ctr"/>
            <a:r>
              <a:rPr lang="fr-BE" sz="2800" b="1" dirty="0" smtClean="0"/>
              <a:t>qui </a:t>
            </a:r>
            <a:r>
              <a:rPr lang="fr-BE" sz="2800" b="1" dirty="0"/>
              <a:t>effectue son service militaire pose sans protection </a:t>
            </a:r>
            <a:endParaRPr lang="fr-BE" sz="2800" b="1" dirty="0" smtClean="0"/>
          </a:p>
          <a:p>
            <a:pPr algn="ctr"/>
            <a:r>
              <a:rPr lang="fr-BE" sz="2800" b="1" dirty="0" smtClean="0"/>
              <a:t>sur </a:t>
            </a:r>
            <a:r>
              <a:rPr lang="fr-BE" sz="2800" b="1" dirty="0"/>
              <a:t>le pont d’un navire de l’armée. </a:t>
            </a:r>
            <a:endParaRPr lang="fr-BE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59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3410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788" y="-14288"/>
            <a:ext cx="980916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9606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live2times.com/imgupload/event/10697/080410142827/normal/de-violentes--ameutes-ont--aclat-a--o-papeete-suite--o-la-reprise-des-essais-nucl-aairesemeutespapee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2"/>
          <a:stretch/>
        </p:blipFill>
        <p:spPr bwMode="auto">
          <a:xfrm>
            <a:off x="5292081" y="39928"/>
            <a:ext cx="385192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historiaphil.com/boutique/img/p/thickbox/1118-1062-thickbo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99" y="61411"/>
            <a:ext cx="6189975" cy="351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historiaphil.com/boutique/img/p/thickbox/1119-1063-thickbo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19253"/>
            <a:ext cx="6525183" cy="36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portfolio.lesoir.be/main.php?g2_view=core.DownloadItem&amp;g2_itemId=672348&amp;g2_serialNumber=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6024"/>
            <a:ext cx="2555776" cy="365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60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6615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http://img.over-blog.com/417x296/1/07/22/91/Images-2009/cham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7668344" cy="544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846" y="5301208"/>
            <a:ext cx="9144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3200" dirty="0"/>
              <a:t>La France reconnaît sa </a:t>
            </a:r>
            <a:r>
              <a:rPr lang="fr-BE" sz="3200" dirty="0" smtClean="0"/>
              <a:t>responsabilité</a:t>
            </a:r>
            <a:r>
              <a:rPr lang="fr-BE" sz="3200" dirty="0"/>
              <a:t> </a:t>
            </a:r>
            <a:r>
              <a:rPr lang="fr-BE" sz="3200" dirty="0" smtClean="0"/>
              <a:t>envers </a:t>
            </a:r>
            <a:r>
              <a:rPr lang="fr-BE" sz="3200" dirty="0"/>
              <a:t>les victimes militaires et </a:t>
            </a:r>
            <a:r>
              <a:rPr lang="fr-BE" sz="3200" dirty="0" smtClean="0"/>
              <a:t>civiles</a:t>
            </a:r>
            <a:r>
              <a:rPr lang="fr-BE" sz="3200" dirty="0"/>
              <a:t> </a:t>
            </a:r>
            <a:r>
              <a:rPr lang="fr-BE" sz="3200" dirty="0" smtClean="0"/>
              <a:t>de </a:t>
            </a:r>
            <a:r>
              <a:rPr lang="fr-BE" sz="3200" dirty="0"/>
              <a:t>ses essais </a:t>
            </a:r>
            <a:r>
              <a:rPr lang="fr-BE" sz="3200" dirty="0" smtClean="0"/>
              <a:t>nucléaires</a:t>
            </a:r>
          </a:p>
          <a:p>
            <a:pPr algn="ctr"/>
            <a:r>
              <a:rPr lang="fr-BE" sz="3200" dirty="0"/>
              <a:t>24 mars 2009</a:t>
            </a:r>
            <a:br>
              <a:rPr lang="fr-BE" sz="3200" dirty="0"/>
            </a:br>
            <a:r>
              <a:rPr lang="fr-BE" dirty="0"/>
              <a:t/>
            </a:r>
            <a:br>
              <a:rPr lang="fr-BE" dirty="0"/>
            </a:b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61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0151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 oiseau bonheu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5" y="10432"/>
            <a:ext cx="3926393" cy="26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l'oiseau bonhe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328" y="10432"/>
            <a:ext cx="5295672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xplication de &quot;DÖME&quot;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978" y="4153808"/>
            <a:ext cx="6801634" cy="273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ihn-france.org/oiseau-bonheur/grue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38096"/>
            <a:ext cx="3151905" cy="215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www.avoir-alire.com/IMG/jpg/l_oiseau_bonheu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88" y="5013176"/>
            <a:ext cx="2409920" cy="160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62</a:t>
            </a:fld>
            <a:endParaRPr lang="fr-BE"/>
          </a:p>
        </p:txBody>
      </p:sp>
      <p:sp>
        <p:nvSpPr>
          <p:cNvPr id="3" name="Rectangle à coins arrondis 2"/>
          <p:cNvSpPr/>
          <p:nvPr/>
        </p:nvSpPr>
        <p:spPr>
          <a:xfrm>
            <a:off x="7812360" y="10432"/>
            <a:ext cx="1331640" cy="610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b="1" dirty="0" smtClean="0"/>
              <a:t>1995</a:t>
            </a:r>
            <a:endParaRPr lang="fr-BE" sz="2800" b="1" dirty="0"/>
          </a:p>
        </p:txBody>
      </p:sp>
    </p:spTree>
    <p:extLst>
      <p:ext uri="{BB962C8B-B14F-4D97-AF65-F5344CB8AC3E}">
        <p14:creationId xmlns:p14="http://schemas.microsoft.com/office/powerpoint/2010/main" val="67990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ihn-france.org/oiseau-bonheur/grue_pliage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0"/>
            <a:ext cx="8970814" cy="677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63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955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64</a:t>
            </a:fld>
            <a:endParaRPr lang="fr-BE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" y="476672"/>
            <a:ext cx="9088846" cy="506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65</a:t>
            </a:fld>
            <a:endParaRPr lang="fr-BE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17131" r="4868" b="3715"/>
          <a:stretch/>
        </p:blipFill>
        <p:spPr>
          <a:xfrm>
            <a:off x="319314" y="134468"/>
            <a:ext cx="5820229" cy="65348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2" t="19260" r="29843" b="58095"/>
          <a:stretch/>
        </p:blipFill>
        <p:spPr>
          <a:xfrm>
            <a:off x="5364088" y="2152689"/>
            <a:ext cx="358828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66</a:t>
            </a:fld>
            <a:endParaRPr lang="fr-BE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t="62905" r="16563" b="7253"/>
          <a:stretch/>
        </p:blipFill>
        <p:spPr>
          <a:xfrm>
            <a:off x="3635896" y="3101773"/>
            <a:ext cx="5487821" cy="375622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t="27350" r="15551" b="43021"/>
          <a:stretch/>
        </p:blipFill>
        <p:spPr>
          <a:xfrm>
            <a:off x="-1" y="0"/>
            <a:ext cx="5441501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3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dissident-media.org/infonucleaire/tr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40" y="1"/>
            <a:ext cx="7200799" cy="529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-15968" y="5188614"/>
            <a:ext cx="9145016" cy="163121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fr-BE" sz="2200" b="1" dirty="0" smtClean="0">
                <a:solidFill>
                  <a:schemeClr val="bg1"/>
                </a:solidFill>
              </a:rPr>
              <a:t>1996, le </a:t>
            </a:r>
            <a:r>
              <a:rPr lang="fr-BE" sz="2200" b="1" dirty="0">
                <a:solidFill>
                  <a:schemeClr val="bg1"/>
                </a:solidFill>
              </a:rPr>
              <a:t>convoi nucléaire le plus important jamais réalisé entre la France et l'Allemagne poursuit son chemin pour le centre de stockage de </a:t>
            </a:r>
            <a:r>
              <a:rPr lang="fr-BE" sz="2200" b="1" dirty="0" err="1">
                <a:solidFill>
                  <a:schemeClr val="bg1"/>
                </a:solidFill>
              </a:rPr>
              <a:t>Gorleben</a:t>
            </a:r>
            <a:r>
              <a:rPr lang="fr-BE" sz="2200" b="1" dirty="0">
                <a:solidFill>
                  <a:schemeClr val="bg1"/>
                </a:solidFill>
              </a:rPr>
              <a:t>. </a:t>
            </a:r>
            <a:endParaRPr lang="fr-BE" sz="2200" b="1" dirty="0" smtClean="0">
              <a:solidFill>
                <a:schemeClr val="bg1"/>
              </a:solidFill>
            </a:endParaRPr>
          </a:p>
          <a:p>
            <a:pPr algn="ctr"/>
            <a:r>
              <a:rPr lang="fr-BE" sz="2800" b="1" dirty="0" smtClean="0">
                <a:solidFill>
                  <a:schemeClr val="bg1"/>
                </a:solidFill>
              </a:rPr>
              <a:t>12 </a:t>
            </a:r>
            <a:r>
              <a:rPr lang="fr-BE" sz="2800" b="1" dirty="0">
                <a:solidFill>
                  <a:schemeClr val="bg1"/>
                </a:solidFill>
              </a:rPr>
              <a:t>wagons de 110 tonnes chacun, </a:t>
            </a:r>
            <a:endParaRPr lang="fr-BE" sz="2800" b="1" dirty="0" smtClean="0">
              <a:solidFill>
                <a:schemeClr val="bg1"/>
              </a:solidFill>
            </a:endParaRPr>
          </a:p>
          <a:p>
            <a:pPr algn="ctr"/>
            <a:r>
              <a:rPr lang="fr-BE" sz="2800" b="1" dirty="0" smtClean="0">
                <a:solidFill>
                  <a:schemeClr val="bg1"/>
                </a:solidFill>
              </a:rPr>
              <a:t>soit </a:t>
            </a:r>
            <a:r>
              <a:rPr lang="fr-BE" sz="2800" b="1" dirty="0">
                <a:solidFill>
                  <a:schemeClr val="bg1"/>
                </a:solidFill>
              </a:rPr>
              <a:t>1.320 tonnes de déchets vitrifiés </a:t>
            </a:r>
            <a:r>
              <a:rPr lang="fr-BE" sz="2800" b="1" dirty="0" smtClean="0">
                <a:solidFill>
                  <a:schemeClr val="bg1"/>
                </a:solidFill>
              </a:rPr>
              <a:t>allemands</a:t>
            </a:r>
            <a:r>
              <a:rPr lang="fr-BE" sz="2400" b="1" dirty="0" smtClean="0">
                <a:solidFill>
                  <a:schemeClr val="bg1"/>
                </a:solidFill>
              </a:rPr>
              <a:t>.</a:t>
            </a:r>
            <a:endParaRPr lang="fr-BE" sz="2400" b="1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67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1565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68</a:t>
            </a:fld>
            <a:endParaRPr lang="fr-BE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t="64127" r="10116" b="2434"/>
          <a:stretch/>
        </p:blipFill>
        <p:spPr>
          <a:xfrm>
            <a:off x="2195736" y="2482146"/>
            <a:ext cx="6948263" cy="44089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 t="31746" r="9945" b="35661"/>
          <a:stretch/>
        </p:blipFill>
        <p:spPr>
          <a:xfrm>
            <a:off x="-1" y="0"/>
            <a:ext cx="5793839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4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69</a:t>
            </a:fld>
            <a:endParaRPr lang="fr-BE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" r="18062" b="21334"/>
          <a:stretch/>
        </p:blipFill>
        <p:spPr>
          <a:xfrm>
            <a:off x="0" y="0"/>
            <a:ext cx="6378106" cy="331236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2" t="18103" r="17838" b="686"/>
          <a:stretch/>
        </p:blipFill>
        <p:spPr>
          <a:xfrm>
            <a:off x="5496912" y="0"/>
            <a:ext cx="3639628" cy="33123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8" b="21369"/>
          <a:stretch/>
        </p:blipFill>
        <p:spPr>
          <a:xfrm>
            <a:off x="-136203" y="3312368"/>
            <a:ext cx="9248920" cy="3518407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7596336" y="0"/>
            <a:ext cx="1516381" cy="62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b="1" dirty="0" smtClean="0"/>
              <a:t>1998</a:t>
            </a:r>
            <a:endParaRPr lang="fr-BE" sz="2800" b="1" dirty="0"/>
          </a:p>
        </p:txBody>
      </p:sp>
    </p:spTree>
    <p:extLst>
      <p:ext uri="{BB962C8B-B14F-4D97-AF65-F5344CB8AC3E}">
        <p14:creationId xmlns:p14="http://schemas.microsoft.com/office/powerpoint/2010/main" val="258735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025" y="22225"/>
            <a:ext cx="9799638" cy="681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5307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pload.wikimedia.org/wikipedia/commons/7/7c/M8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-1"/>
            <a:ext cx="2965648" cy="555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088150" y="5596368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Obus-flèche perforant américain; </a:t>
            </a:r>
          </a:p>
          <a:p>
            <a:pPr algn="ctr"/>
            <a:r>
              <a:rPr lang="fr-FR" sz="2000" dirty="0" smtClean="0"/>
              <a:t>la </a:t>
            </a:r>
            <a:r>
              <a:rPr lang="fr-FR" sz="2000" i="1" dirty="0"/>
              <a:t>flèche</a:t>
            </a:r>
            <a:r>
              <a:rPr lang="fr-FR" sz="2000" dirty="0"/>
              <a:t> (en blanc) </a:t>
            </a:r>
            <a:endParaRPr lang="fr-FR" sz="2000" dirty="0" smtClean="0"/>
          </a:p>
          <a:p>
            <a:pPr algn="ctr"/>
            <a:r>
              <a:rPr lang="fr-FR" sz="2000" dirty="0" smtClean="0"/>
              <a:t>est </a:t>
            </a:r>
            <a:r>
              <a:rPr lang="fr-FR" sz="2000" dirty="0"/>
              <a:t>composée d’un alliage d’uranium</a:t>
            </a:r>
            <a:endParaRPr lang="fr-BE" sz="2000" dirty="0"/>
          </a:p>
        </p:txBody>
      </p:sp>
      <p:pic>
        <p:nvPicPr>
          <p:cNvPr id="7172" name="Picture 4" descr="http://www.protection-palestine.org/IMG/jpg/uranium_appauvri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0"/>
            <a:ext cx="4501543" cy="336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img.over-blog.com/320x283/2/03/61/62/ACTUALITES/p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76947"/>
            <a:ext cx="4501543" cy="398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70</a:t>
            </a:fld>
            <a:endParaRPr lang="fr-BE"/>
          </a:p>
        </p:txBody>
      </p:sp>
      <p:sp>
        <p:nvSpPr>
          <p:cNvPr id="3" name="Rectangle à coins arrondis 2"/>
          <p:cNvSpPr/>
          <p:nvPr/>
        </p:nvSpPr>
        <p:spPr>
          <a:xfrm>
            <a:off x="8100392" y="-1"/>
            <a:ext cx="1020206" cy="4766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b="1" dirty="0" smtClean="0"/>
              <a:t>1999</a:t>
            </a:r>
            <a:endParaRPr lang="fr-BE" sz="2800" b="1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3347864" y="22870"/>
            <a:ext cx="2290936" cy="813842"/>
          </a:xfrm>
          <a:prstGeom prst="round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Armes à uranium appauvri en Irak et Yougoslavie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6556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ous-mari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5"/>
          <a:stretch/>
        </p:blipFill>
        <p:spPr bwMode="auto">
          <a:xfrm>
            <a:off x="4812963" y="-28688"/>
            <a:ext cx="4331037" cy="327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429" y="4032448"/>
            <a:ext cx="368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/>
              <a:t>Cimetière de sous-marins soviétiques</a:t>
            </a:r>
          </a:p>
        </p:txBody>
      </p:sp>
      <p:pic>
        <p:nvPicPr>
          <p:cNvPr id="8200" name="Picture 8" descr="http://3.bp.blogspot.com/-U8qnksj0N9I/TsVXozI4eMI/AAAAAAAAADQ/HasC0uFcsp8/s1600/poubel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5" b="6300"/>
          <a:stretch/>
        </p:blipFill>
        <p:spPr bwMode="auto">
          <a:xfrm>
            <a:off x="4812963" y="3248278"/>
            <a:ext cx="4331037" cy="360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4.bp.blogspot.com/-l71e8gh-yvc/TsQKG4sC5XI/AAAAAAAAADA/XuwMKwiDYZ8/s320/04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48278"/>
            <a:ext cx="4812964" cy="360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i35.servimg.com/u/f35/11/25/34/45/ship_s1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0" r="6507" b="11445"/>
          <a:stretch/>
        </p:blipFill>
        <p:spPr bwMode="auto">
          <a:xfrm>
            <a:off x="-1428" y="0"/>
            <a:ext cx="4814392" cy="324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71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6965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3011" y="1556792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9600" b="1" i="1" dirty="0" smtClean="0"/>
              <a:t>Campagne </a:t>
            </a:r>
            <a:r>
              <a:rPr lang="fr-BE" sz="9600" b="1" i="1" dirty="0" err="1" smtClean="0"/>
              <a:t>Mayor</a:t>
            </a:r>
            <a:r>
              <a:rPr lang="fr-BE" sz="9600" b="1" i="1" dirty="0" smtClean="0"/>
              <a:t> For </a:t>
            </a:r>
            <a:r>
              <a:rPr lang="fr-BE" sz="9600" b="1" i="1" dirty="0" err="1" smtClean="0"/>
              <a:t>Peace</a:t>
            </a:r>
            <a:endParaRPr lang="fr-BE" sz="9600" b="1" i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72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4050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2713"/>
            <a:ext cx="8990013" cy="663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73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1972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27000"/>
            <a:ext cx="8923337" cy="660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74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142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46913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75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9406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76</a:t>
            </a:fld>
            <a:endParaRPr lang="fr-BE"/>
          </a:p>
        </p:txBody>
      </p:sp>
      <p:pic>
        <p:nvPicPr>
          <p:cNvPr id="1026" name="Picture 2" descr="http://upload.wikimedia.org/wikipedia/commons/thumb/8/82/Localisation_nuclear_weapons.svg/650px-Localisation_nuclear_weapons.svg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15" y="1091510"/>
            <a:ext cx="929580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649558"/>
              </p:ext>
            </p:extLst>
          </p:nvPr>
        </p:nvGraphicFramePr>
        <p:xfrm>
          <a:off x="539552" y="5445224"/>
          <a:ext cx="8229600" cy="822960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0"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fr-BE" sz="2400" b="1" dirty="0">
                          <a:solidFill>
                            <a:srgbClr val="FF0000"/>
                          </a:solidFill>
                          <a:effectLst/>
                        </a:rPr>
                        <a:t>Puissance nucléaire majeure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fr-BE" sz="2400" b="1" dirty="0">
                          <a:solidFill>
                            <a:srgbClr val="FFC000"/>
                          </a:solidFill>
                          <a:effectLst/>
                        </a:rPr>
                        <a:t>Puissance nucléaire moyenne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fr-BE" sz="2400" b="1" dirty="0">
                          <a:solidFill>
                            <a:srgbClr val="0070C0"/>
                          </a:solidFill>
                          <a:effectLst/>
                        </a:rPr>
                        <a:t>Puissance nucléaire faible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fr-BE" dirty="0">
                          <a:effectLst/>
                        </a:rPr>
                        <a:t>Puissance nucléaire supposée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61912" y="293884"/>
            <a:ext cx="5979201" cy="79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4436" rIns="0" bIns="4443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Les puissances nucléaires en 2006</a:t>
            </a:r>
            <a:r>
              <a: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33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77</a:t>
            </a:fld>
            <a:endParaRPr lang="fr-BE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588D1-0E65-4691-BCF8-164E97CFE5EE}" type="slidenum">
              <a:rPr lang="fr-BE" smtClean="0"/>
              <a:pPr/>
              <a:t>77</a:t>
            </a:fld>
            <a:endParaRPr lang="fr-BE"/>
          </a:p>
        </p:txBody>
      </p:sp>
      <p:pic>
        <p:nvPicPr>
          <p:cNvPr id="6" name="Picture 2" descr="http://upload.wikimedia.org/wikipedia/commons/thumb/e/ed/Nuclear_weapon_programs_worldwide.svg/270px-Nuclear_weapon_programs_worldwide.svg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83" y="650304"/>
            <a:ext cx="7121499" cy="313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Pays possédant un programme d'acquisition </a:t>
            </a:r>
            <a:r>
              <a:rPr lang="fr-FR" sz="2400" b="1" dirty="0" smtClean="0"/>
              <a:t>nucléaire en 2009</a:t>
            </a:r>
            <a:endParaRPr lang="fr-BE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520800" y="3836548"/>
            <a:ext cx="793963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Grandes puissances </a:t>
            </a:r>
            <a:r>
              <a:rPr lang="fr-FR" sz="2400" b="1" dirty="0" smtClean="0">
                <a:solidFill>
                  <a:srgbClr val="FF0000"/>
                </a:solidFill>
              </a:rPr>
              <a:t>nucléaires </a:t>
            </a:r>
            <a:r>
              <a:rPr lang="fr-FR" sz="1400" b="1" dirty="0" smtClean="0"/>
              <a:t>(</a:t>
            </a:r>
            <a:r>
              <a:rPr lang="fr-BE" sz="1400" dirty="0"/>
              <a:t>Etats-Unis, Russie, Grande-Bretagne, Chine, </a:t>
            </a:r>
            <a:r>
              <a:rPr lang="fr-BE" sz="1400" dirty="0" smtClean="0"/>
              <a:t>France)</a:t>
            </a:r>
            <a:endParaRPr lang="fr-FR" sz="1400" b="1" dirty="0">
              <a:solidFill>
                <a:srgbClr val="FF0000"/>
              </a:solidFill>
            </a:endParaRPr>
          </a:p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Autres puissances nucléaires déclarées 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officiellement </a:t>
            </a:r>
            <a:r>
              <a:rPr lang="fr-FR" sz="1100" dirty="0" smtClean="0"/>
              <a:t>(</a:t>
            </a:r>
            <a:r>
              <a:rPr lang="fr-BE" sz="1400" dirty="0" smtClean="0"/>
              <a:t>Inde, Pakistan, Corée du Nord)</a:t>
            </a:r>
            <a:endParaRPr lang="fr-FR" sz="1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États suspectés de vouloir se doter de l'arme nucléaire ou l'ayant </a:t>
            </a:r>
            <a:r>
              <a:rPr lang="fr-FR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acquise</a:t>
            </a:r>
            <a:r>
              <a:rPr lang="fr-BE" sz="1400" dirty="0"/>
              <a:t> </a:t>
            </a:r>
            <a:r>
              <a:rPr lang="fr-BE" sz="1400" dirty="0" smtClean="0"/>
              <a:t>(Israël, Iran, Ukraine)</a:t>
            </a:r>
            <a:endParaRPr lang="fr-FR" sz="1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fr-FR" sz="2400" b="1" dirty="0">
                <a:solidFill>
                  <a:srgbClr val="CC0099"/>
                </a:solidFill>
              </a:rPr>
              <a:t>États suspectés de faire, ou ayant eu, des recherches sur l'arme </a:t>
            </a:r>
            <a:r>
              <a:rPr lang="fr-FR" sz="2400" b="1" dirty="0" smtClean="0">
                <a:solidFill>
                  <a:srgbClr val="CC0099"/>
                </a:solidFill>
              </a:rPr>
              <a:t>nucléaire </a:t>
            </a:r>
            <a:r>
              <a:rPr lang="fr-FR" sz="1400" dirty="0" smtClean="0"/>
              <a:t>(Brésil, Argentine, Arabie Saoudite, Pakistan, Syrie, Afrique du Sud, Suède, Irak, Taiwan,  Ukraine, Kazakhstan, </a:t>
            </a:r>
            <a:r>
              <a:rPr lang="fr-FR" sz="1400" dirty="0"/>
              <a:t>Australie, Algérie, </a:t>
            </a:r>
            <a:r>
              <a:rPr lang="fr-FR" sz="1400" dirty="0" smtClean="0"/>
              <a:t>…)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30811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78</a:t>
            </a:fld>
            <a:endParaRPr lang="fr-BE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371292"/>
              </p:ext>
            </p:extLst>
          </p:nvPr>
        </p:nvGraphicFramePr>
        <p:xfrm>
          <a:off x="611560" y="1340768"/>
          <a:ext cx="8136904" cy="4608511"/>
        </p:xfrm>
        <a:graphic>
          <a:graphicData uri="http://schemas.openxmlformats.org/drawingml/2006/table">
            <a:tbl>
              <a:tblPr/>
              <a:tblGrid>
                <a:gridCol w="2034226"/>
                <a:gridCol w="1540254"/>
                <a:gridCol w="2246816"/>
                <a:gridCol w="2315608"/>
              </a:tblGrid>
              <a:tr h="638550">
                <a:tc gridSpan="2">
                  <a:txBody>
                    <a:bodyPr/>
                    <a:lstStyle/>
                    <a:p>
                      <a:r>
                        <a:rPr lang="fr-BE" sz="1300" dirty="0">
                          <a:solidFill>
                            <a:schemeClr val="tx2"/>
                          </a:solidFill>
                          <a:hlinkClick r:id="rId2" action="ppaction://hlinkfile" tooltip="Élément chimique"/>
                        </a:rPr>
                        <a:t>Élément chimique</a:t>
                      </a:r>
                      <a:endParaRPr lang="fr-BE" sz="1300" dirty="0">
                        <a:solidFill>
                          <a:schemeClr val="tx2"/>
                        </a:solidFill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300" dirty="0">
                          <a:solidFill>
                            <a:schemeClr val="tx2"/>
                          </a:solidFill>
                          <a:hlinkClick r:id="rId3" action="ppaction://hlinkfile" tooltip="Radioactivité"/>
                        </a:rPr>
                        <a:t>Rayonnement</a:t>
                      </a:r>
                      <a:endParaRPr lang="fr-BE" sz="1300" dirty="0">
                        <a:solidFill>
                          <a:schemeClr val="tx2"/>
                        </a:solidFill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dirty="0">
                          <a:solidFill>
                            <a:schemeClr val="tx2"/>
                          </a:solidFill>
                          <a:hlinkClick r:id="rId4" action="ppaction://hlinkfile" tooltip="Demi-vie"/>
                        </a:rPr>
                        <a:t>Demi-vie</a:t>
                      </a:r>
                      <a:endParaRPr lang="fr-BE" sz="1300" dirty="0">
                        <a:solidFill>
                          <a:schemeClr val="tx2"/>
                        </a:solidFill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638550">
                <a:tc>
                  <a:txBody>
                    <a:bodyPr/>
                    <a:lstStyle/>
                    <a:p>
                      <a:pPr algn="ctr"/>
                      <a:r>
                        <a:rPr lang="fr-BE" sz="1300" dirty="0">
                          <a:solidFill>
                            <a:srgbClr val="002060"/>
                          </a:solidFill>
                          <a:hlinkClick r:id="rId5" action="ppaction://hlinkfile" tooltip="Plutonium 244"/>
                        </a:rPr>
                        <a:t>Plutonium 244</a:t>
                      </a:r>
                      <a:endParaRPr lang="fr-BE" sz="1300" dirty="0">
                        <a:solidFill>
                          <a:srgbClr val="002060"/>
                        </a:solidFill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300" baseline="30000" dirty="0">
                          <a:solidFill>
                            <a:srgbClr val="002060"/>
                          </a:solidFill>
                        </a:rPr>
                        <a:t>244</a:t>
                      </a:r>
                      <a:r>
                        <a:rPr lang="fr-BE" sz="1300" dirty="0">
                          <a:solidFill>
                            <a:srgbClr val="002060"/>
                          </a:solidFill>
                        </a:rPr>
                        <a:t>Pu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300">
                          <a:solidFill>
                            <a:srgbClr val="002060"/>
                          </a:solidFill>
                          <a:hlinkClick r:id="rId6" action="ppaction://hlinkfile" tooltip="Radioactivité α"/>
                        </a:rPr>
                        <a:t>Radioactivité </a:t>
                      </a:r>
                      <a:r>
                        <a:rPr lang="el-GR" sz="1300">
                          <a:solidFill>
                            <a:srgbClr val="002060"/>
                          </a:solidFill>
                          <a:hlinkClick r:id="rId6" action="ppaction://hlinkfile" tooltip="Radioactivité α"/>
                        </a:rPr>
                        <a:t>α</a:t>
                      </a:r>
                      <a:endParaRPr lang="el-GR" sz="1300">
                        <a:solidFill>
                          <a:srgbClr val="002060"/>
                        </a:solidFill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300" dirty="0" smtClean="0">
                          <a:solidFill>
                            <a:srgbClr val="002060"/>
                          </a:solidFill>
                        </a:rPr>
                        <a:t>80</a:t>
                      </a:r>
                      <a:r>
                        <a:rPr lang="fr-BE" sz="1300" baseline="0" dirty="0" smtClean="0">
                          <a:solidFill>
                            <a:srgbClr val="002060"/>
                          </a:solidFill>
                        </a:rPr>
                        <a:t> millions</a:t>
                      </a:r>
                      <a:r>
                        <a:rPr lang="fr-BE" sz="1300" dirty="0" smtClean="0">
                          <a:solidFill>
                            <a:srgbClr val="002060"/>
                          </a:solidFill>
                        </a:rPr>
                        <a:t> d’années</a:t>
                      </a:r>
                      <a:endParaRPr lang="fr-BE" sz="1300" dirty="0">
                        <a:solidFill>
                          <a:srgbClr val="002060"/>
                        </a:solidFill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638550">
                <a:tc>
                  <a:txBody>
                    <a:bodyPr/>
                    <a:lstStyle/>
                    <a:p>
                      <a:pPr algn="ctr"/>
                      <a:r>
                        <a:rPr lang="fr-BE" sz="1300" dirty="0">
                          <a:solidFill>
                            <a:srgbClr val="002060"/>
                          </a:solidFill>
                          <a:hlinkClick r:id="rId7" action="ppaction://hlinkfile" tooltip="Plutonium 240 (page inexistante)"/>
                        </a:rPr>
                        <a:t>Plutonium 240</a:t>
                      </a:r>
                      <a:endParaRPr lang="fr-BE" sz="1300" dirty="0">
                        <a:solidFill>
                          <a:srgbClr val="002060"/>
                        </a:solidFill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300" baseline="30000" dirty="0">
                          <a:solidFill>
                            <a:srgbClr val="002060"/>
                          </a:solidFill>
                        </a:rPr>
                        <a:t>240</a:t>
                      </a:r>
                      <a:r>
                        <a:rPr lang="fr-BE" sz="1300" dirty="0">
                          <a:solidFill>
                            <a:srgbClr val="002060"/>
                          </a:solidFill>
                        </a:rPr>
                        <a:t>Pu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300">
                          <a:solidFill>
                            <a:srgbClr val="002060"/>
                          </a:solidFill>
                          <a:hlinkClick r:id="rId6" action="ppaction://hlinkfile" tooltip="Radioactivité α"/>
                        </a:rPr>
                        <a:t>Radioactivité </a:t>
                      </a:r>
                      <a:r>
                        <a:rPr lang="el-GR" sz="1300">
                          <a:solidFill>
                            <a:srgbClr val="002060"/>
                          </a:solidFill>
                          <a:hlinkClick r:id="rId6" action="ppaction://hlinkfile" tooltip="Radioactivité α"/>
                        </a:rPr>
                        <a:t>α</a:t>
                      </a:r>
                      <a:endParaRPr lang="el-GR" sz="1300">
                        <a:solidFill>
                          <a:srgbClr val="002060"/>
                        </a:solidFill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300">
                          <a:solidFill>
                            <a:srgbClr val="002060"/>
                          </a:solidFill>
                        </a:rPr>
                        <a:t>6 560 ans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</a:tr>
              <a:tr h="1088095">
                <a:tc>
                  <a:txBody>
                    <a:bodyPr/>
                    <a:lstStyle/>
                    <a:p>
                      <a:pPr algn="ctr"/>
                      <a:r>
                        <a:rPr lang="fr-BE" sz="1300">
                          <a:solidFill>
                            <a:srgbClr val="002060"/>
                          </a:solidFill>
                          <a:hlinkClick r:id="rId8" action="ppaction://hlinkfile" tooltip="Uranium"/>
                        </a:rPr>
                        <a:t>Uranium</a:t>
                      </a:r>
                      <a:r>
                        <a:rPr lang="fr-BE" sz="1300">
                          <a:solidFill>
                            <a:srgbClr val="002060"/>
                          </a:solidFill>
                        </a:rPr>
                        <a:t> 236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300" baseline="30000" dirty="0">
                          <a:solidFill>
                            <a:srgbClr val="002060"/>
                          </a:solidFill>
                        </a:rPr>
                        <a:t>236</a:t>
                      </a:r>
                      <a:r>
                        <a:rPr lang="fr-BE" sz="1300" dirty="0">
                          <a:solidFill>
                            <a:srgbClr val="002060"/>
                          </a:solidFill>
                        </a:rPr>
                        <a:t>U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300" dirty="0">
                          <a:solidFill>
                            <a:srgbClr val="002060"/>
                          </a:solidFill>
                          <a:hlinkClick r:id="rId6" action="ppaction://hlinkfile" tooltip="Radioactivité α"/>
                        </a:rPr>
                        <a:t>Radioactivité </a:t>
                      </a:r>
                      <a:r>
                        <a:rPr lang="el-GR" sz="1300" dirty="0">
                          <a:solidFill>
                            <a:srgbClr val="002060"/>
                          </a:solidFill>
                          <a:hlinkClick r:id="rId6" action="ppaction://hlinkfile" tooltip="Radioactivité α"/>
                        </a:rPr>
                        <a:t>α</a:t>
                      </a:r>
                      <a:endParaRPr lang="el-GR" sz="1300" dirty="0">
                        <a:solidFill>
                          <a:srgbClr val="002060"/>
                        </a:solidFill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300" dirty="0">
                          <a:solidFill>
                            <a:srgbClr val="002060"/>
                          </a:solidFill>
                        </a:rPr>
                        <a:t>23 millions d'années</a:t>
                      </a: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604766">
                <a:tc>
                  <a:txBody>
                    <a:bodyPr/>
                    <a:lstStyle/>
                    <a:p>
                      <a:pPr algn="ctr"/>
                      <a:r>
                        <a:rPr lang="fr-BE" sz="1300" u="sng" dirty="0" smtClean="0">
                          <a:solidFill>
                            <a:srgbClr val="002060"/>
                          </a:solidFill>
                        </a:rPr>
                        <a:t>Uranium</a:t>
                      </a:r>
                      <a:r>
                        <a:rPr lang="fr-BE" sz="1300" baseline="0" dirty="0" smtClean="0">
                          <a:solidFill>
                            <a:srgbClr val="002060"/>
                          </a:solidFill>
                        </a:rPr>
                        <a:t> 238</a:t>
                      </a:r>
                    </a:p>
                    <a:p>
                      <a:pPr algn="ctr"/>
                      <a:endParaRPr lang="fr-BE" sz="1300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fr-BE" sz="1300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BE" sz="1300" u="sng" baseline="0" dirty="0" smtClean="0">
                          <a:solidFill>
                            <a:srgbClr val="002060"/>
                          </a:solidFill>
                        </a:rPr>
                        <a:t>Uranium</a:t>
                      </a:r>
                      <a:r>
                        <a:rPr lang="fr-BE" sz="1300" baseline="0" dirty="0" smtClean="0">
                          <a:solidFill>
                            <a:srgbClr val="002060"/>
                          </a:solidFill>
                        </a:rPr>
                        <a:t> 234</a:t>
                      </a:r>
                      <a:endParaRPr lang="fr-BE" sz="1300" dirty="0">
                        <a:solidFill>
                          <a:srgbClr val="002060"/>
                        </a:solidFill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300" baseline="30000" dirty="0" smtClean="0">
                          <a:solidFill>
                            <a:srgbClr val="002060"/>
                          </a:solidFill>
                        </a:rPr>
                        <a:t>238</a:t>
                      </a:r>
                      <a:r>
                        <a:rPr lang="fr-BE" sz="1300" baseline="0" dirty="0" smtClean="0">
                          <a:solidFill>
                            <a:srgbClr val="002060"/>
                          </a:solidFill>
                        </a:rPr>
                        <a:t>U</a:t>
                      </a:r>
                    </a:p>
                    <a:p>
                      <a:pPr algn="ctr"/>
                      <a:endParaRPr lang="fr-BE" sz="1300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fr-BE" sz="1300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aseline="30000" dirty="0" smtClean="0">
                          <a:solidFill>
                            <a:srgbClr val="002060"/>
                          </a:solidFill>
                        </a:rPr>
                        <a:t>234</a:t>
                      </a:r>
                      <a:r>
                        <a:rPr lang="fr-BE" sz="1300" baseline="0" dirty="0" smtClean="0">
                          <a:solidFill>
                            <a:srgbClr val="002060"/>
                          </a:solidFill>
                        </a:rPr>
                        <a:t>U</a:t>
                      </a:r>
                      <a:endParaRPr lang="fr-BE" sz="1300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300" dirty="0">
                          <a:solidFill>
                            <a:srgbClr val="002060"/>
                          </a:solidFill>
                          <a:hlinkClick r:id="rId6" action="ppaction://hlinkfile" tooltip="Radioactivité α"/>
                        </a:rPr>
                        <a:t>Radioactivité </a:t>
                      </a:r>
                      <a:r>
                        <a:rPr lang="el-GR" sz="1300" dirty="0" smtClean="0">
                          <a:solidFill>
                            <a:srgbClr val="002060"/>
                          </a:solidFill>
                          <a:hlinkClick r:id="rId6" action="ppaction://hlinkfile" tooltip="Radioactivité α"/>
                        </a:rPr>
                        <a:t>α</a:t>
                      </a:r>
                      <a:endParaRPr lang="fr-BE" sz="130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fr-BE" sz="130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fr-BE" sz="1300" dirty="0" smtClean="0">
                        <a:solidFill>
                          <a:srgbClr val="00206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dirty="0" smtClean="0">
                          <a:solidFill>
                            <a:srgbClr val="002060"/>
                          </a:solidFill>
                          <a:hlinkClick r:id="rId6" action="ppaction://hlinkfile" tooltip="Radioactivité α"/>
                        </a:rPr>
                        <a:t>Radioactivité </a:t>
                      </a:r>
                      <a:r>
                        <a:rPr lang="el-GR" sz="1300" dirty="0" smtClean="0">
                          <a:solidFill>
                            <a:srgbClr val="002060"/>
                          </a:solidFill>
                          <a:hlinkClick r:id="rId6" action="ppaction://hlinkfile" tooltip="Radioactivité α"/>
                        </a:rPr>
                        <a:t>α</a:t>
                      </a:r>
                      <a:endParaRPr lang="fr-BE" sz="130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el-GR" sz="1300" dirty="0">
                        <a:solidFill>
                          <a:srgbClr val="002060"/>
                        </a:solidFill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300" dirty="0" smtClean="0">
                          <a:solidFill>
                            <a:srgbClr val="002060"/>
                          </a:solidFill>
                        </a:rPr>
                        <a:t>4,5</a:t>
                      </a:r>
                      <a:r>
                        <a:rPr lang="fr-BE" sz="1300" baseline="0" dirty="0" smtClean="0">
                          <a:solidFill>
                            <a:srgbClr val="002060"/>
                          </a:solidFill>
                        </a:rPr>
                        <a:t> milliard d’années</a:t>
                      </a:r>
                    </a:p>
                    <a:p>
                      <a:pPr algn="ctr"/>
                      <a:endParaRPr lang="fr-BE" sz="1300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fr-BE" sz="1300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BE" sz="1300" baseline="0" dirty="0" smtClean="0">
                          <a:solidFill>
                            <a:srgbClr val="002060"/>
                          </a:solidFill>
                        </a:rPr>
                        <a:t>245 000 années</a:t>
                      </a:r>
                    </a:p>
                    <a:p>
                      <a:pPr algn="ctr"/>
                      <a:endParaRPr lang="fr-BE" sz="1300" dirty="0">
                        <a:solidFill>
                          <a:srgbClr val="002060"/>
                        </a:solidFill>
                      </a:endParaRPr>
                    </a:p>
                  </a:txBody>
                  <a:tcPr marL="63746" marR="63746" marT="31873" marB="318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683568" y="404664"/>
            <a:ext cx="7959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smtClean="0"/>
              <a:t>Temps de demi-vie des quelques éléments radioactifs</a:t>
            </a: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320465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79</a:t>
            </a:fld>
            <a:endParaRPr lang="fr-BE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106796"/>
              </p:ext>
            </p:extLst>
          </p:nvPr>
        </p:nvGraphicFramePr>
        <p:xfrm>
          <a:off x="611560" y="332656"/>
          <a:ext cx="7560840" cy="6141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60840"/>
              </a:tblGrid>
              <a:tr h="1999180">
                <a:tc>
                  <a:txBody>
                    <a:bodyPr/>
                    <a:lstStyle/>
                    <a:p>
                      <a:pPr marL="285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Date : 7 mai </a:t>
                      </a:r>
                      <a:r>
                        <a:rPr lang="fr-BE" sz="1200" dirty="0" smtClean="0">
                          <a:effectLst/>
                        </a:rPr>
                        <a:t>1945                                                                                                                    Opération </a:t>
                      </a:r>
                      <a:r>
                        <a:rPr lang="fr-BE" sz="1200" dirty="0">
                          <a:effectLst/>
                        </a:rPr>
                        <a:t>: Projet Manhattan</a:t>
                      </a:r>
                      <a:endParaRPr lang="fr-BE" sz="1100" dirty="0">
                        <a:effectLst/>
                      </a:endParaRPr>
                    </a:p>
                    <a:p>
                      <a:pPr marL="285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Test : "100-tons test"</a:t>
                      </a:r>
                      <a:endParaRPr lang="fr-BE" sz="1100" dirty="0">
                        <a:effectLst/>
                      </a:endParaRPr>
                    </a:p>
                    <a:p>
                      <a:pPr marL="285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Lieu : Trinity, Alamogordo, </a:t>
                      </a:r>
                      <a:r>
                        <a:rPr lang="fr-BE" sz="1200" dirty="0" err="1">
                          <a:effectLst/>
                        </a:rPr>
                        <a:t>N.Mexique</a:t>
                      </a:r>
                      <a:r>
                        <a:rPr lang="fr-BE" sz="1200" dirty="0">
                          <a:effectLst/>
                        </a:rPr>
                        <a:t> (USA)</a:t>
                      </a:r>
                      <a:endParaRPr lang="fr-BE" sz="1100" dirty="0">
                        <a:effectLst/>
                      </a:endParaRPr>
                    </a:p>
                    <a:p>
                      <a:pPr marL="285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Charge : 108 t de TNT (équivalent)</a:t>
                      </a:r>
                      <a:endParaRPr lang="fr-BE" sz="1100" dirty="0">
                        <a:effectLst/>
                      </a:endParaRPr>
                    </a:p>
                    <a:p>
                      <a:pPr marL="285750" marR="190500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fr-BE" sz="1200" dirty="0">
                          <a:effectLst/>
                        </a:rPr>
                        <a:t>Il s'agit de la première explosion nucléaire américaine instrumentée qui conduira à la bombe A de Trinity. Elaborée à partir d'une "composition B", cette bombe contient 1000 curies de produits fissiles. Elle explosa à 1.5 km du </a:t>
                      </a:r>
                      <a:r>
                        <a:rPr lang="fr-BE" sz="1200" dirty="0" err="1">
                          <a:effectLst/>
                        </a:rPr>
                        <a:t>Ground</a:t>
                      </a:r>
                      <a:r>
                        <a:rPr lang="fr-BE" sz="1200" dirty="0">
                          <a:effectLst/>
                        </a:rPr>
                        <a:t> Zéro de Trinity afin de tester les instruments.</a:t>
                      </a:r>
                      <a:endParaRPr lang="fr-B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355524">
                <a:tc>
                  <a:txBody>
                    <a:bodyPr/>
                    <a:lstStyle/>
                    <a:p>
                      <a:pPr marL="285750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Date : 16 juillet </a:t>
                      </a:r>
                      <a:r>
                        <a:rPr lang="fr-BE" sz="1200" dirty="0" smtClean="0">
                          <a:effectLst/>
                        </a:rPr>
                        <a:t>1945</a:t>
                      </a:r>
                      <a:r>
                        <a:rPr lang="fr-BE" sz="1100" baseline="0" dirty="0">
                          <a:effectLst/>
                        </a:rPr>
                        <a:t> </a:t>
                      </a:r>
                      <a:r>
                        <a:rPr lang="fr-BE" sz="1100" baseline="0" dirty="0" smtClean="0">
                          <a:effectLst/>
                        </a:rPr>
                        <a:t>                                                                                                                           </a:t>
                      </a:r>
                      <a:r>
                        <a:rPr lang="fr-BE" sz="1200" dirty="0" smtClean="0">
                          <a:effectLst/>
                        </a:rPr>
                        <a:t>Opération </a:t>
                      </a:r>
                      <a:r>
                        <a:rPr lang="fr-BE" sz="1200" dirty="0">
                          <a:effectLst/>
                        </a:rPr>
                        <a:t>: Projet Manhattan</a:t>
                      </a:r>
                      <a:endParaRPr lang="fr-BE" sz="1100" dirty="0">
                        <a:effectLst/>
                      </a:endParaRPr>
                    </a:p>
                    <a:p>
                      <a:pPr marL="285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Test : Trinity</a:t>
                      </a:r>
                      <a:endParaRPr lang="fr-BE" sz="1100" dirty="0">
                        <a:effectLst/>
                      </a:endParaRPr>
                    </a:p>
                    <a:p>
                      <a:pPr marL="285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Lieu : Trinity, Alamogordo, </a:t>
                      </a:r>
                      <a:r>
                        <a:rPr lang="fr-BE" sz="1200" dirty="0" err="1">
                          <a:effectLst/>
                        </a:rPr>
                        <a:t>N.Mexique</a:t>
                      </a:r>
                      <a:r>
                        <a:rPr lang="fr-BE" sz="1200" dirty="0">
                          <a:effectLst/>
                        </a:rPr>
                        <a:t> (USA)</a:t>
                      </a:r>
                      <a:endParaRPr lang="fr-BE" sz="1100" dirty="0">
                        <a:effectLst/>
                      </a:endParaRPr>
                    </a:p>
                    <a:p>
                      <a:pPr marL="285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Charge : 21 kT (bombe au plutonium)</a:t>
                      </a:r>
                      <a:endParaRPr lang="fr-BE" sz="1100" dirty="0">
                        <a:effectLst/>
                      </a:endParaRPr>
                    </a:p>
                    <a:p>
                      <a:pPr marL="285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Altitude : ~20 m </a:t>
                      </a:r>
                      <a:endParaRPr lang="fr-BE" sz="1100" dirty="0">
                        <a:effectLst/>
                      </a:endParaRPr>
                    </a:p>
                    <a:p>
                      <a:pPr marL="285750" marR="190500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fr-BE" sz="1200" dirty="0">
                          <a:effectLst/>
                        </a:rPr>
                        <a:t>Il s'agit de la première bombe A américaine.</a:t>
                      </a:r>
                      <a:endParaRPr lang="fr-B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451038">
                <a:tc>
                  <a:txBody>
                    <a:bodyPr/>
                    <a:lstStyle/>
                    <a:p>
                      <a:pPr marL="285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Date : 6 août 1945</a:t>
                      </a:r>
                      <a:endParaRPr lang="fr-BE" sz="1100" dirty="0">
                        <a:effectLst/>
                      </a:endParaRPr>
                    </a:p>
                    <a:p>
                      <a:pPr marL="285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Tir : </a:t>
                      </a:r>
                      <a:r>
                        <a:rPr lang="fr-BE" sz="1200" dirty="0" err="1">
                          <a:effectLst/>
                        </a:rPr>
                        <a:t>Little</a:t>
                      </a:r>
                      <a:r>
                        <a:rPr lang="fr-BE" sz="1200" dirty="0">
                          <a:effectLst/>
                        </a:rPr>
                        <a:t> </a:t>
                      </a:r>
                      <a:r>
                        <a:rPr lang="fr-BE" sz="1200" dirty="0" smtClean="0">
                          <a:effectLst/>
                        </a:rPr>
                        <a:t>Boy</a:t>
                      </a:r>
                      <a:r>
                        <a:rPr lang="fr-BE" sz="1100" baseline="0" dirty="0">
                          <a:effectLst/>
                        </a:rPr>
                        <a:t> </a:t>
                      </a:r>
                      <a:r>
                        <a:rPr lang="fr-BE" sz="1100" baseline="0" dirty="0" smtClean="0">
                          <a:effectLst/>
                        </a:rPr>
                        <a:t>                                                                                                                                             </a:t>
                      </a:r>
                      <a:r>
                        <a:rPr lang="fr-BE" sz="1200" dirty="0" smtClean="0">
                          <a:effectLst/>
                        </a:rPr>
                        <a:t>Lieu </a:t>
                      </a:r>
                      <a:r>
                        <a:rPr lang="fr-BE" sz="1200" dirty="0">
                          <a:effectLst/>
                        </a:rPr>
                        <a:t>: Hiroshima</a:t>
                      </a:r>
                      <a:endParaRPr lang="fr-BE" sz="1100" dirty="0">
                        <a:effectLst/>
                      </a:endParaRPr>
                    </a:p>
                    <a:p>
                      <a:pPr marL="285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Charge : ~15 kT </a:t>
                      </a:r>
                      <a:endParaRPr lang="fr-BE" sz="1100" dirty="0">
                        <a:effectLst/>
                      </a:endParaRPr>
                    </a:p>
                    <a:p>
                      <a:pPr marL="285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Altitude : 580 m </a:t>
                      </a:r>
                      <a:endParaRPr lang="fr-BE" sz="1100" dirty="0">
                        <a:effectLst/>
                      </a:endParaRPr>
                    </a:p>
                    <a:p>
                      <a:pPr marL="285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Victimes : 140000 morts fin 1946 </a:t>
                      </a:r>
                      <a:endParaRPr lang="fr-BE" sz="1100" dirty="0">
                        <a:effectLst/>
                      </a:endParaRPr>
                    </a:p>
                    <a:p>
                      <a:pPr marL="285750" marR="190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Bombe A à l'uranium enrichi pesant 3900 kg </a:t>
                      </a:r>
                      <a:endParaRPr lang="fr-BE" sz="1100" dirty="0">
                        <a:effectLst/>
                      </a:endParaRPr>
                    </a:p>
                    <a:p>
                      <a:pPr marL="285750" marR="190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62000 bâtiments détruits (les 2/3).</a:t>
                      </a:r>
                      <a:endParaRPr lang="fr-B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314939">
                <a:tc>
                  <a:txBody>
                    <a:bodyPr/>
                    <a:lstStyle/>
                    <a:p>
                      <a:pPr marL="285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Date : 9 août 1945</a:t>
                      </a:r>
                      <a:endParaRPr lang="fr-BE" sz="1100" dirty="0">
                        <a:effectLst/>
                      </a:endParaRPr>
                    </a:p>
                    <a:p>
                      <a:pPr marL="285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Tir : Fat </a:t>
                      </a:r>
                      <a:r>
                        <a:rPr lang="fr-BE" sz="1200" dirty="0" smtClean="0">
                          <a:effectLst/>
                        </a:rPr>
                        <a:t>Man</a:t>
                      </a:r>
                      <a:r>
                        <a:rPr lang="fr-BE" sz="1100" baseline="0" dirty="0">
                          <a:effectLst/>
                        </a:rPr>
                        <a:t> </a:t>
                      </a:r>
                      <a:r>
                        <a:rPr lang="fr-BE" sz="1100" baseline="0" dirty="0" smtClean="0">
                          <a:effectLst/>
                        </a:rPr>
                        <a:t>                                                                                                                                                  </a:t>
                      </a:r>
                      <a:r>
                        <a:rPr lang="fr-BE" sz="1200" dirty="0" smtClean="0">
                          <a:effectLst/>
                        </a:rPr>
                        <a:t>Lieu </a:t>
                      </a:r>
                      <a:r>
                        <a:rPr lang="fr-BE" sz="1200" dirty="0">
                          <a:effectLst/>
                        </a:rPr>
                        <a:t>: Nagasaki</a:t>
                      </a:r>
                      <a:endParaRPr lang="fr-BE" sz="1100" dirty="0">
                        <a:effectLst/>
                      </a:endParaRPr>
                    </a:p>
                    <a:p>
                      <a:pPr marL="285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Charge : 22 kT </a:t>
                      </a:r>
                      <a:endParaRPr lang="fr-BE" sz="1100" dirty="0">
                        <a:effectLst/>
                      </a:endParaRPr>
                    </a:p>
                    <a:p>
                      <a:pPr marL="285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Altitude : ~500 m </a:t>
                      </a:r>
                      <a:endParaRPr lang="fr-BE" sz="1100" dirty="0">
                        <a:effectLst/>
                      </a:endParaRPr>
                    </a:p>
                    <a:p>
                      <a:pPr marL="285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Victimes : ~73884 morts fin 1945 </a:t>
                      </a:r>
                      <a:endParaRPr lang="fr-BE" sz="1100" dirty="0">
                        <a:effectLst/>
                      </a:endParaRPr>
                    </a:p>
                    <a:p>
                      <a:pPr marL="285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</a:rPr>
                        <a:t>Bombe A au plutonium pesant 4050 kg </a:t>
                      </a:r>
                      <a:endParaRPr lang="fr-B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68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3" y="476672"/>
            <a:ext cx="9143416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7968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80</a:t>
            </a:fld>
            <a:endParaRPr lang="fr-BE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588D1-0E65-4691-BCF8-164E97CFE5EE}" type="slidenum">
              <a:rPr lang="fr-BE" smtClean="0"/>
              <a:pPr/>
              <a:t>80</a:t>
            </a:fld>
            <a:endParaRPr lang="fr-BE"/>
          </a:p>
        </p:txBody>
      </p:sp>
      <p:pic>
        <p:nvPicPr>
          <p:cNvPr id="6" name="Picture 2" descr="Un dessin d'Aren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692"/>
            <a:ext cx="2592288" cy="177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interet-general.info/IMG/Pakistan-Explosion-Nucleaire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961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-6491" y="222528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P</a:t>
            </a:r>
            <a:r>
              <a:rPr lang="fr-BE" smtClean="0"/>
              <a:t>akistan</a:t>
            </a:r>
            <a:endParaRPr lang="fr-BE" dirty="0"/>
          </a:p>
        </p:txBody>
      </p:sp>
      <p:sp>
        <p:nvSpPr>
          <p:cNvPr id="9" name="Rectangle 8"/>
          <p:cNvSpPr/>
          <p:nvPr/>
        </p:nvSpPr>
        <p:spPr>
          <a:xfrm>
            <a:off x="4125911" y="707838"/>
            <a:ext cx="48965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Têtes nucléaires</a:t>
            </a:r>
          </a:p>
          <a:p>
            <a:r>
              <a:rPr lang="fr-FR" dirty="0" smtClean="0"/>
              <a:t>la </a:t>
            </a:r>
            <a:r>
              <a:rPr lang="fr-FR" dirty="0"/>
              <a:t>Russie : environ 11 000 dont 2427 actives;</a:t>
            </a:r>
          </a:p>
          <a:p>
            <a:r>
              <a:rPr lang="fr-FR" dirty="0"/>
              <a:t>les </a:t>
            </a:r>
            <a:r>
              <a:rPr lang="fr-FR" dirty="0" smtClean="0"/>
              <a:t>États-Unis : </a:t>
            </a:r>
            <a:r>
              <a:rPr lang="fr-FR" dirty="0"/>
              <a:t>environ 8500 dont 2150 actives;</a:t>
            </a:r>
          </a:p>
          <a:p>
            <a:r>
              <a:rPr lang="fr-FR" dirty="0"/>
              <a:t>la </a:t>
            </a:r>
            <a:r>
              <a:rPr lang="fr-FR" dirty="0" smtClean="0"/>
              <a:t>France : </a:t>
            </a:r>
            <a:r>
              <a:rPr lang="fr-FR" dirty="0"/>
              <a:t>environ 300 dont 290 têtes actives;</a:t>
            </a:r>
          </a:p>
          <a:p>
            <a:r>
              <a:rPr lang="fr-FR" dirty="0"/>
              <a:t>le Royaume-Uni : 225 dont 160 actives;</a:t>
            </a:r>
          </a:p>
          <a:p>
            <a:r>
              <a:rPr lang="fr-FR" dirty="0"/>
              <a:t>la République populaire de </a:t>
            </a:r>
            <a:r>
              <a:rPr lang="fr-FR" dirty="0" smtClean="0"/>
              <a:t>Chine : </a:t>
            </a:r>
            <a:r>
              <a:rPr lang="fr-FR" dirty="0"/>
              <a:t>environ 240;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3528" y="2636912"/>
            <a:ext cx="8568952" cy="39703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b="1" dirty="0"/>
              <a:t>l'Inde</a:t>
            </a:r>
            <a:r>
              <a:rPr lang="fr-FR" dirty="0"/>
              <a:t> : entre 80 et 100 têtes nucléaires ; a réalisé le 18 mai 1974 son premier essai nucléaire, officiellement à but pacifique. Le 11 mai 1998, elle réalise son premier essai militaire</a:t>
            </a:r>
            <a:r>
              <a:rPr lang="fr-FR" dirty="0" smtClean="0"/>
              <a:t>.</a:t>
            </a:r>
          </a:p>
          <a:p>
            <a:pPr algn="just"/>
            <a:endParaRPr lang="fr-FR" dirty="0"/>
          </a:p>
          <a:p>
            <a:r>
              <a:rPr lang="fr-FR" b="1" dirty="0"/>
              <a:t>le Pakistan </a:t>
            </a:r>
            <a:r>
              <a:rPr lang="fr-FR" dirty="0"/>
              <a:t>: de 90 à 100 bombes, </a:t>
            </a:r>
            <a:r>
              <a:rPr lang="fr-FR" dirty="0" smtClean="0"/>
              <a:t>a </a:t>
            </a:r>
            <a:r>
              <a:rPr lang="fr-FR" dirty="0"/>
              <a:t>réalisé son premier essai nucléaire </a:t>
            </a:r>
            <a:r>
              <a:rPr lang="fr-FR" dirty="0" smtClean="0"/>
              <a:t>quelques </a:t>
            </a:r>
            <a:r>
              <a:rPr lang="fr-FR" dirty="0"/>
              <a:t>jours après l'Inde le 28 </a:t>
            </a:r>
            <a:r>
              <a:rPr lang="fr-FR" dirty="0" smtClean="0"/>
              <a:t>mai 1998.</a:t>
            </a:r>
          </a:p>
          <a:p>
            <a:endParaRPr lang="fr-FR" dirty="0"/>
          </a:p>
          <a:p>
            <a:r>
              <a:rPr lang="fr-FR" b="1" dirty="0"/>
              <a:t>Israël </a:t>
            </a:r>
            <a:r>
              <a:rPr lang="fr-FR" dirty="0"/>
              <a:t>: dispose d'environ 80 armes </a:t>
            </a:r>
            <a:r>
              <a:rPr lang="fr-FR" dirty="0" smtClean="0"/>
              <a:t>nucléaires. </a:t>
            </a:r>
            <a:r>
              <a:rPr lang="fr-FR" dirty="0"/>
              <a:t>Mais, selon un ancien technicien de la centrale nucléaire de Dimona, </a:t>
            </a:r>
            <a:r>
              <a:rPr lang="fr-FR" i="1" dirty="0" err="1"/>
              <a:t>Mordechai</a:t>
            </a:r>
            <a:r>
              <a:rPr lang="fr-FR" i="1" dirty="0"/>
              <a:t> </a:t>
            </a:r>
            <a:r>
              <a:rPr lang="fr-FR" i="1" dirty="0" err="1"/>
              <a:t>Vanunu</a:t>
            </a:r>
            <a:r>
              <a:rPr lang="fr-FR" dirty="0"/>
              <a:t>, Israël disposerait de plus de 200 bombes </a:t>
            </a:r>
            <a:r>
              <a:rPr lang="fr-FR" dirty="0" smtClean="0"/>
              <a:t>atomiques.  </a:t>
            </a:r>
          </a:p>
          <a:p>
            <a:endParaRPr lang="fr-FR" dirty="0" smtClean="0"/>
          </a:p>
          <a:p>
            <a:r>
              <a:rPr lang="fr-FR" dirty="0" smtClean="0"/>
              <a:t>l'Iran </a:t>
            </a:r>
            <a:r>
              <a:rPr lang="fr-FR" dirty="0"/>
              <a:t>est entouré de pays dotés de l'arme nucléaire : le Pakistan à l'est, Israël à l'ouest… </a:t>
            </a:r>
            <a:endParaRPr lang="fr-FR" dirty="0" smtClean="0"/>
          </a:p>
          <a:p>
            <a:endParaRPr lang="fr-FR" dirty="0" smtClean="0"/>
          </a:p>
          <a:p>
            <a:r>
              <a:rPr lang="fr-FR" b="1" dirty="0" smtClean="0"/>
              <a:t>la </a:t>
            </a:r>
            <a:r>
              <a:rPr lang="fr-FR" b="1" dirty="0"/>
              <a:t>Corée du Nord </a:t>
            </a:r>
            <a:r>
              <a:rPr lang="fr-FR" dirty="0"/>
              <a:t>a effectué des </a:t>
            </a:r>
            <a:r>
              <a:rPr lang="fr-FR" dirty="0" smtClean="0"/>
              <a:t>essais </a:t>
            </a:r>
            <a:r>
              <a:rPr lang="fr-FR" dirty="0"/>
              <a:t>nucléaires en 2006, 2009 et </a:t>
            </a:r>
            <a:r>
              <a:rPr lang="fr-FR" dirty="0" smtClean="0"/>
              <a:t>2013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288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32656"/>
            <a:ext cx="9103079" cy="630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88D1-0E65-4691-BCF8-164E97CFE5EE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2568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</TotalTime>
  <Words>1072</Words>
  <Application>Microsoft Office PowerPoint</Application>
  <PresentationFormat>Affichage à l'écran (4:3)</PresentationFormat>
  <Paragraphs>247</Paragraphs>
  <Slides>80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80</vt:i4>
      </vt:variant>
    </vt:vector>
  </HeadingPairs>
  <TitlesOfParts>
    <vt:vector size="81" baseType="lpstr">
      <vt:lpstr>Thème Office</vt:lpstr>
      <vt:lpstr>Le Parc Hibakusha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Parc Hibakusha</dc:title>
  <dc:creator>umons</dc:creator>
  <cp:lastModifiedBy>Admin123</cp:lastModifiedBy>
  <cp:revision>85</cp:revision>
  <dcterms:created xsi:type="dcterms:W3CDTF">2013-02-05T09:01:32Z</dcterms:created>
  <dcterms:modified xsi:type="dcterms:W3CDTF">2017-09-11T07:23:13Z</dcterms:modified>
</cp:coreProperties>
</file>